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Canva Sans Bold" charset="1" panose="020B0803030501040103"/>
      <p:regular r:id="rId30"/>
    </p:embeddedFont>
    <p:embeddedFont>
      <p:font typeface="Luckiest Guy" charset="1" panose="020005060000000200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2" Target="../media/image1.png" Type="http://schemas.openxmlformats.org/officeDocument/2006/relationships/image"/><Relationship Id="rId3" Target="../media/image25.png" Type="http://schemas.openxmlformats.org/officeDocument/2006/relationships/image"/><Relationship Id="rId4" Target="../media/image9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2" Target="../media/image6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2" Target="../media/image6.png" Type="http://schemas.openxmlformats.org/officeDocument/2006/relationships/image"/><Relationship Id="rId3" Target="../media/image32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2" Target="../media/image6.png" Type="http://schemas.openxmlformats.org/officeDocument/2006/relationships/image"/><Relationship Id="rId3" Target="../media/image32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2" Target="../media/image1.png" Type="http://schemas.openxmlformats.org/officeDocument/2006/relationships/image"/><Relationship Id="rId3" Target="../media/image25.png" Type="http://schemas.openxmlformats.org/officeDocument/2006/relationships/image"/><Relationship Id="rId4" Target="../media/image9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2" Target="../media/image6.png" Type="http://schemas.openxmlformats.org/officeDocument/2006/relationships/image"/><Relationship Id="rId3" Target="../media/image35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2" Target="../media/image6.png" Type="http://schemas.openxmlformats.org/officeDocument/2006/relationships/image"/><Relationship Id="rId3" Target="../media/image32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2" Target="../media/image6.png" Type="http://schemas.openxmlformats.org/officeDocument/2006/relationships/image"/><Relationship Id="rId3" Target="../media/image39.pn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2" Target="../media/image6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9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9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3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77416" y="2831283"/>
            <a:ext cx="11625484" cy="1367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15"/>
              </a:lnSpc>
            </a:pPr>
            <a:r>
              <a:rPr lang="en-US" sz="8011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</a:t>
            </a:r>
            <a:r>
              <a:rPr lang="en-US" sz="8011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et’s learn about the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48850" y="4052117"/>
            <a:ext cx="15082616" cy="3251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9"/>
              </a:lnSpc>
            </a:pPr>
            <a:r>
              <a:rPr lang="en-US" sz="18999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WATER CYCLE!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1018748" y="5392235"/>
            <a:ext cx="2270605" cy="3255348"/>
          </a:xfrm>
          <a:custGeom>
            <a:avLst/>
            <a:gdLst/>
            <a:ahLst/>
            <a:cxnLst/>
            <a:rect r="r" b="b" t="t" l="l"/>
            <a:pathLst>
              <a:path h="3255348" w="2270605">
                <a:moveTo>
                  <a:pt x="0" y="0"/>
                </a:moveTo>
                <a:lnTo>
                  <a:pt x="2270605" y="0"/>
                </a:lnTo>
                <a:lnTo>
                  <a:pt x="2270605" y="3255348"/>
                </a:lnTo>
                <a:lnTo>
                  <a:pt x="0" y="3255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289353" y="4496465"/>
            <a:ext cx="3182857" cy="64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86"/>
              </a:lnSpc>
            </a:pPr>
            <a:r>
              <a:rPr lang="en-US" sz="3776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EVAPORATION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43346" y="1491728"/>
            <a:ext cx="6064802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TRY IT!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43346" y="3397003"/>
            <a:ext cx="6544273" cy="502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Get two glasses of water.</a:t>
            </a:r>
          </a:p>
          <a:p>
            <a:pPr algn="l">
              <a:lnSpc>
                <a:spcPts val="3660"/>
              </a:lnSpc>
            </a:pPr>
          </a:p>
          <a:p>
            <a:pPr algn="l">
              <a:lnSpc>
                <a:spcPts val="366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Put one outside in the sun, and the other inside your house or classroom. Check on the glass every day.</a:t>
            </a:r>
          </a:p>
          <a:p>
            <a:pPr algn="l">
              <a:lnSpc>
                <a:spcPts val="3660"/>
              </a:lnSpc>
            </a:pPr>
          </a:p>
          <a:p>
            <a:pPr algn="l">
              <a:lnSpc>
                <a:spcPts val="366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Which glass of water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evaporates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faster? </a:t>
            </a:r>
          </a:p>
          <a:p>
            <a:pPr algn="l">
              <a:lnSpc>
                <a:spcPts val="3660"/>
              </a:lnSpc>
            </a:pPr>
          </a:p>
          <a:p>
            <a:pPr algn="l">
              <a:lnSpc>
                <a:spcPts val="366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Why do you think that happened?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244522" y="1293955"/>
            <a:ext cx="3018440" cy="3018440"/>
          </a:xfrm>
          <a:custGeom>
            <a:avLst/>
            <a:gdLst/>
            <a:ahLst/>
            <a:cxnLst/>
            <a:rect r="r" b="b" t="t" l="l"/>
            <a:pathLst>
              <a:path h="3018440" w="3018440">
                <a:moveTo>
                  <a:pt x="0" y="0"/>
                </a:moveTo>
                <a:lnTo>
                  <a:pt x="3018440" y="0"/>
                </a:lnTo>
                <a:lnTo>
                  <a:pt x="3018440" y="3018440"/>
                </a:lnTo>
                <a:lnTo>
                  <a:pt x="0" y="301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1061435" y="4523993"/>
            <a:ext cx="2185231" cy="1239014"/>
          </a:xfrm>
          <a:custGeom>
            <a:avLst/>
            <a:gdLst/>
            <a:ahLst/>
            <a:cxnLst/>
            <a:rect r="r" b="b" t="t" l="l"/>
            <a:pathLst>
              <a:path h="1239014" w="2185231">
                <a:moveTo>
                  <a:pt x="0" y="0"/>
                </a:moveTo>
                <a:lnTo>
                  <a:pt x="2185231" y="0"/>
                </a:lnTo>
                <a:lnTo>
                  <a:pt x="2185231" y="1239014"/>
                </a:lnTo>
                <a:lnTo>
                  <a:pt x="0" y="1239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103408" y="1642554"/>
            <a:ext cx="6064802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GAS TO LIQUID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03408" y="3196146"/>
            <a:ext cx="5826173" cy="531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 warm air rises, it cools. Cooler air can’t hold as much water vapor, so the water vapor condenses into tiny droplets of liquid water or ice crystals.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Water droplets cluster together, forming clouds. This is the process of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condensation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943087" y="6551649"/>
            <a:ext cx="3639426" cy="698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4"/>
              </a:lnSpc>
            </a:pPr>
            <a:r>
              <a:rPr lang="en-US" sz="3974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CONDENSATION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951789" y="3434377"/>
            <a:ext cx="5622021" cy="2872341"/>
          </a:xfrm>
          <a:custGeom>
            <a:avLst/>
            <a:gdLst/>
            <a:ahLst/>
            <a:cxnLst/>
            <a:rect r="r" b="b" t="t" l="l"/>
            <a:pathLst>
              <a:path h="2872341" w="5622021">
                <a:moveTo>
                  <a:pt x="0" y="0"/>
                </a:moveTo>
                <a:lnTo>
                  <a:pt x="5622021" y="0"/>
                </a:lnTo>
                <a:lnTo>
                  <a:pt x="5622021" y="2872342"/>
                </a:lnTo>
                <a:lnTo>
                  <a:pt x="0" y="2872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10800000">
            <a:off x="10981865" y="2596883"/>
            <a:ext cx="2307488" cy="3346206"/>
          </a:xfrm>
          <a:custGeom>
            <a:avLst/>
            <a:gdLst/>
            <a:ahLst/>
            <a:cxnLst/>
            <a:rect r="r" b="b" t="t" l="l"/>
            <a:pathLst>
              <a:path h="3346206" w="2307488">
                <a:moveTo>
                  <a:pt x="0" y="0"/>
                </a:moveTo>
                <a:lnTo>
                  <a:pt x="2307488" y="0"/>
                </a:lnTo>
                <a:lnTo>
                  <a:pt x="2307488" y="3346206"/>
                </a:lnTo>
                <a:lnTo>
                  <a:pt x="0" y="334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018748" y="5392235"/>
            <a:ext cx="2270605" cy="3255348"/>
          </a:xfrm>
          <a:custGeom>
            <a:avLst/>
            <a:gdLst/>
            <a:ahLst/>
            <a:cxnLst/>
            <a:rect r="r" b="b" t="t" l="l"/>
            <a:pathLst>
              <a:path h="3255348" w="2270605">
                <a:moveTo>
                  <a:pt x="0" y="0"/>
                </a:moveTo>
                <a:lnTo>
                  <a:pt x="2270605" y="0"/>
                </a:lnTo>
                <a:lnTo>
                  <a:pt x="2270605" y="3255348"/>
                </a:lnTo>
                <a:lnTo>
                  <a:pt x="0" y="325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08038" y="1813483"/>
            <a:ext cx="1255142" cy="1255142"/>
          </a:xfrm>
          <a:custGeom>
            <a:avLst/>
            <a:gdLst/>
            <a:ahLst/>
            <a:cxnLst/>
            <a:rect r="r" b="b" t="t" l="l"/>
            <a:pathLst>
              <a:path h="1255142" w="1255142">
                <a:moveTo>
                  <a:pt x="0" y="0"/>
                </a:moveTo>
                <a:lnTo>
                  <a:pt x="1255142" y="0"/>
                </a:lnTo>
                <a:lnTo>
                  <a:pt x="1255142" y="1255141"/>
                </a:lnTo>
                <a:lnTo>
                  <a:pt x="0" y="12551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50230" y="3068624"/>
            <a:ext cx="785379" cy="792749"/>
          </a:xfrm>
          <a:custGeom>
            <a:avLst/>
            <a:gdLst/>
            <a:ahLst/>
            <a:cxnLst/>
            <a:rect r="r" b="b" t="t" l="l"/>
            <a:pathLst>
              <a:path h="792749" w="785379">
                <a:moveTo>
                  <a:pt x="0" y="0"/>
                </a:moveTo>
                <a:lnTo>
                  <a:pt x="785379" y="0"/>
                </a:lnTo>
                <a:lnTo>
                  <a:pt x="785379" y="792749"/>
                </a:lnTo>
                <a:lnTo>
                  <a:pt x="0" y="792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63870" y="1491728"/>
            <a:ext cx="6064802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TRY IT!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63870" y="3203699"/>
            <a:ext cx="7379720" cy="547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Fill a cup with very warm water. Place an empty cup on top of the first, upside down. </a:t>
            </a:r>
          </a:p>
          <a:p>
            <a:pPr algn="l">
              <a:lnSpc>
                <a:spcPts val="3660"/>
              </a:lnSpc>
            </a:pPr>
          </a:p>
          <a:p>
            <a:pPr algn="l">
              <a:lnSpc>
                <a:spcPts val="366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Put an ice cube on top of the empty upside down cup.</a:t>
            </a:r>
          </a:p>
          <a:p>
            <a:pPr algn="l">
              <a:lnSpc>
                <a:spcPts val="3660"/>
              </a:lnSpc>
            </a:pPr>
          </a:p>
          <a:p>
            <a:pPr algn="l">
              <a:lnSpc>
                <a:spcPts val="366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Water will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evaporate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from the warm cup, and then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condense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 the top cup near the cold ice cube! </a:t>
            </a:r>
          </a:p>
          <a:p>
            <a:pPr algn="l">
              <a:lnSpc>
                <a:spcPts val="3660"/>
              </a:lnSpc>
            </a:pPr>
          </a:p>
          <a:p>
            <a:pPr algn="l">
              <a:lnSpc>
                <a:spcPts val="366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happens to the condensed water?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494709" y="4811401"/>
            <a:ext cx="3086034" cy="587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18"/>
              </a:lnSpc>
            </a:pPr>
            <a:r>
              <a:rPr lang="en-US" sz="337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EVAPORATION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289353" y="2992424"/>
            <a:ext cx="3086034" cy="587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18"/>
              </a:lnSpc>
            </a:pPr>
            <a:r>
              <a:rPr lang="en-US" sz="337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CONDENSATION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1506881">
            <a:off x="12022255" y="2938697"/>
            <a:ext cx="785379" cy="792749"/>
          </a:xfrm>
          <a:custGeom>
            <a:avLst/>
            <a:gdLst/>
            <a:ahLst/>
            <a:cxnLst/>
            <a:rect r="r" b="b" t="t" l="l"/>
            <a:pathLst>
              <a:path h="792749" w="785379">
                <a:moveTo>
                  <a:pt x="0" y="0"/>
                </a:moveTo>
                <a:lnTo>
                  <a:pt x="785380" y="0"/>
                </a:lnTo>
                <a:lnTo>
                  <a:pt x="785380" y="792748"/>
                </a:lnTo>
                <a:lnTo>
                  <a:pt x="0" y="7927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1061435" y="4523993"/>
            <a:ext cx="2185231" cy="1239014"/>
          </a:xfrm>
          <a:custGeom>
            <a:avLst/>
            <a:gdLst/>
            <a:ahLst/>
            <a:cxnLst/>
            <a:rect r="r" b="b" t="t" l="l"/>
            <a:pathLst>
              <a:path h="1239014" w="2185231">
                <a:moveTo>
                  <a:pt x="0" y="0"/>
                </a:moveTo>
                <a:lnTo>
                  <a:pt x="2185231" y="0"/>
                </a:lnTo>
                <a:lnTo>
                  <a:pt x="2185231" y="1239014"/>
                </a:lnTo>
                <a:lnTo>
                  <a:pt x="0" y="12390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742384" y="4329560"/>
            <a:ext cx="2881087" cy="2896888"/>
          </a:xfrm>
          <a:custGeom>
            <a:avLst/>
            <a:gdLst/>
            <a:ahLst/>
            <a:cxnLst/>
            <a:rect r="r" b="b" t="t" l="l"/>
            <a:pathLst>
              <a:path h="2896888" w="2881087">
                <a:moveTo>
                  <a:pt x="0" y="0"/>
                </a:moveTo>
                <a:lnTo>
                  <a:pt x="2881087" y="0"/>
                </a:lnTo>
                <a:lnTo>
                  <a:pt x="2881087" y="2896888"/>
                </a:lnTo>
                <a:lnTo>
                  <a:pt x="0" y="28968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917697" y="3483700"/>
            <a:ext cx="3639426" cy="698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4"/>
              </a:lnSpc>
            </a:pPr>
            <a:r>
              <a:rPr lang="en-US" sz="3974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PRECIPITATION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193995" y="2786730"/>
            <a:ext cx="4282591" cy="2188015"/>
          </a:xfrm>
          <a:custGeom>
            <a:avLst/>
            <a:gdLst/>
            <a:ahLst/>
            <a:cxnLst/>
            <a:rect r="r" b="b" t="t" l="l"/>
            <a:pathLst>
              <a:path h="2188015" w="4282591">
                <a:moveTo>
                  <a:pt x="0" y="0"/>
                </a:moveTo>
                <a:lnTo>
                  <a:pt x="4282591" y="0"/>
                </a:lnTo>
                <a:lnTo>
                  <a:pt x="4282591" y="2188014"/>
                </a:lnTo>
                <a:lnTo>
                  <a:pt x="0" y="2188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13508659" y="5410202"/>
            <a:ext cx="2669332" cy="2901448"/>
          </a:xfrm>
          <a:custGeom>
            <a:avLst/>
            <a:gdLst/>
            <a:ahLst/>
            <a:cxnLst/>
            <a:rect r="r" b="b" t="t" l="l"/>
            <a:pathLst>
              <a:path h="2901448" w="2669332">
                <a:moveTo>
                  <a:pt x="0" y="0"/>
                </a:moveTo>
                <a:lnTo>
                  <a:pt x="2669332" y="0"/>
                </a:lnTo>
                <a:lnTo>
                  <a:pt x="2669332" y="2901448"/>
                </a:lnTo>
                <a:lnTo>
                  <a:pt x="0" y="29014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800000">
            <a:off x="11623471" y="5682750"/>
            <a:ext cx="2418588" cy="2628900"/>
          </a:xfrm>
          <a:custGeom>
            <a:avLst/>
            <a:gdLst/>
            <a:ahLst/>
            <a:cxnLst/>
            <a:rect r="r" b="b" t="t" l="l"/>
            <a:pathLst>
              <a:path h="2628900" w="2418588">
                <a:moveTo>
                  <a:pt x="0" y="0"/>
                </a:moveTo>
                <a:lnTo>
                  <a:pt x="2418588" y="0"/>
                </a:lnTo>
                <a:lnTo>
                  <a:pt x="2418588" y="2628900"/>
                </a:lnTo>
                <a:lnTo>
                  <a:pt x="0" y="2628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750499" y="4104212"/>
            <a:ext cx="4583120" cy="2341558"/>
          </a:xfrm>
          <a:custGeom>
            <a:avLst/>
            <a:gdLst/>
            <a:ahLst/>
            <a:cxnLst/>
            <a:rect r="r" b="b" t="t" l="l"/>
            <a:pathLst>
              <a:path h="2341558" w="4583120">
                <a:moveTo>
                  <a:pt x="0" y="0"/>
                </a:moveTo>
                <a:lnTo>
                  <a:pt x="4583120" y="0"/>
                </a:lnTo>
                <a:lnTo>
                  <a:pt x="4583120" y="2341558"/>
                </a:lnTo>
                <a:lnTo>
                  <a:pt x="0" y="2341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103408" y="1619905"/>
            <a:ext cx="11048764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FALLING LIQUID (OR SOLID!)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3408" y="2996700"/>
            <a:ext cx="4837850" cy="531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When enough water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condenses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 a cloud, the drops get so heavy, they fall from the cloud. This is called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precipitation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Water can fall as rain or as snow, sleet or hail (solid water!) if it is cold enough.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2707467" y="3591828"/>
            <a:ext cx="3639426" cy="698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4"/>
              </a:lnSpc>
            </a:pPr>
            <a:r>
              <a:rPr lang="en-US" sz="3974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PRECIPITATION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83554" y="1792920"/>
            <a:ext cx="11048764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FALLING LIQUID (OR SOLID!)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83554" y="3169715"/>
            <a:ext cx="4837850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force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causes precipitation to fall to Earth?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617086" y="4642806"/>
            <a:ext cx="2881087" cy="2896888"/>
          </a:xfrm>
          <a:custGeom>
            <a:avLst/>
            <a:gdLst/>
            <a:ahLst/>
            <a:cxnLst/>
            <a:rect r="r" b="b" t="t" l="l"/>
            <a:pathLst>
              <a:path h="2896888" w="2881087">
                <a:moveTo>
                  <a:pt x="0" y="0"/>
                </a:moveTo>
                <a:lnTo>
                  <a:pt x="2881087" y="0"/>
                </a:lnTo>
                <a:lnTo>
                  <a:pt x="2881087" y="2896888"/>
                </a:lnTo>
                <a:lnTo>
                  <a:pt x="0" y="28968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68696" y="3099975"/>
            <a:ext cx="4282591" cy="2188015"/>
          </a:xfrm>
          <a:custGeom>
            <a:avLst/>
            <a:gdLst/>
            <a:ahLst/>
            <a:cxnLst/>
            <a:rect r="r" b="b" t="t" l="l"/>
            <a:pathLst>
              <a:path h="2188015" w="4282591">
                <a:moveTo>
                  <a:pt x="0" y="0"/>
                </a:moveTo>
                <a:lnTo>
                  <a:pt x="4282591" y="0"/>
                </a:lnTo>
                <a:lnTo>
                  <a:pt x="4282591" y="2188015"/>
                </a:lnTo>
                <a:lnTo>
                  <a:pt x="0" y="2188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800000">
            <a:off x="13383361" y="5723447"/>
            <a:ext cx="2669332" cy="2901448"/>
          </a:xfrm>
          <a:custGeom>
            <a:avLst/>
            <a:gdLst/>
            <a:ahLst/>
            <a:cxnLst/>
            <a:rect r="r" b="b" t="t" l="l"/>
            <a:pathLst>
              <a:path h="2901448" w="2669332">
                <a:moveTo>
                  <a:pt x="0" y="0"/>
                </a:moveTo>
                <a:lnTo>
                  <a:pt x="2669332" y="0"/>
                </a:lnTo>
                <a:lnTo>
                  <a:pt x="2669332" y="2901448"/>
                </a:lnTo>
                <a:lnTo>
                  <a:pt x="0" y="29014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11498173" y="5995995"/>
            <a:ext cx="2418588" cy="2628900"/>
          </a:xfrm>
          <a:custGeom>
            <a:avLst/>
            <a:gdLst/>
            <a:ahLst/>
            <a:cxnLst/>
            <a:rect r="r" b="b" t="t" l="l"/>
            <a:pathLst>
              <a:path h="2628900" w="2418588">
                <a:moveTo>
                  <a:pt x="0" y="0"/>
                </a:moveTo>
                <a:lnTo>
                  <a:pt x="2418588" y="0"/>
                </a:lnTo>
                <a:lnTo>
                  <a:pt x="2418588" y="2628900"/>
                </a:lnTo>
                <a:lnTo>
                  <a:pt x="0" y="2628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625201" y="4417458"/>
            <a:ext cx="4583120" cy="2341558"/>
          </a:xfrm>
          <a:custGeom>
            <a:avLst/>
            <a:gdLst/>
            <a:ahLst/>
            <a:cxnLst/>
            <a:rect r="r" b="b" t="t" l="l"/>
            <a:pathLst>
              <a:path h="2341558" w="4583120">
                <a:moveTo>
                  <a:pt x="0" y="0"/>
                </a:moveTo>
                <a:lnTo>
                  <a:pt x="4583119" y="0"/>
                </a:lnTo>
                <a:lnTo>
                  <a:pt x="4583119" y="2341557"/>
                </a:lnTo>
                <a:lnTo>
                  <a:pt x="0" y="23415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true" rot="-5400000">
            <a:off x="9913078" y="6690939"/>
            <a:ext cx="2185231" cy="1239014"/>
          </a:xfrm>
          <a:custGeom>
            <a:avLst/>
            <a:gdLst/>
            <a:ahLst/>
            <a:cxnLst/>
            <a:rect r="r" b="b" t="t" l="l"/>
            <a:pathLst>
              <a:path h="1239014" w="2185231">
                <a:moveTo>
                  <a:pt x="2185231" y="1239013"/>
                </a:moveTo>
                <a:lnTo>
                  <a:pt x="0" y="1239013"/>
                </a:lnTo>
                <a:lnTo>
                  <a:pt x="0" y="0"/>
                </a:lnTo>
                <a:lnTo>
                  <a:pt x="2185231" y="0"/>
                </a:lnTo>
                <a:lnTo>
                  <a:pt x="2185231" y="123901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969232" y="4256039"/>
            <a:ext cx="6440673" cy="3115676"/>
          </a:xfrm>
          <a:custGeom>
            <a:avLst/>
            <a:gdLst/>
            <a:ahLst/>
            <a:cxnLst/>
            <a:rect r="r" b="b" t="t" l="l"/>
            <a:pathLst>
              <a:path h="3115676" w="6440673">
                <a:moveTo>
                  <a:pt x="0" y="0"/>
                </a:moveTo>
                <a:lnTo>
                  <a:pt x="6440673" y="0"/>
                </a:lnTo>
                <a:lnTo>
                  <a:pt x="6440673" y="3115676"/>
                </a:lnTo>
                <a:lnTo>
                  <a:pt x="0" y="3115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263500" y="6728118"/>
            <a:ext cx="4116065" cy="2035581"/>
          </a:xfrm>
          <a:custGeom>
            <a:avLst/>
            <a:gdLst/>
            <a:ahLst/>
            <a:cxnLst/>
            <a:rect r="r" b="b" t="t" l="l"/>
            <a:pathLst>
              <a:path h="2035581" w="4116065">
                <a:moveTo>
                  <a:pt x="0" y="0"/>
                </a:moveTo>
                <a:lnTo>
                  <a:pt x="4116065" y="0"/>
                </a:lnTo>
                <a:lnTo>
                  <a:pt x="4116065" y="2035582"/>
                </a:lnTo>
                <a:lnTo>
                  <a:pt x="0" y="2035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293840" y="6728118"/>
            <a:ext cx="4116065" cy="2035581"/>
          </a:xfrm>
          <a:custGeom>
            <a:avLst/>
            <a:gdLst/>
            <a:ahLst/>
            <a:cxnLst/>
            <a:rect r="r" b="b" t="t" l="l"/>
            <a:pathLst>
              <a:path h="2035581" w="4116065">
                <a:moveTo>
                  <a:pt x="4116065" y="0"/>
                </a:moveTo>
                <a:lnTo>
                  <a:pt x="0" y="0"/>
                </a:lnTo>
                <a:lnTo>
                  <a:pt x="0" y="2035582"/>
                </a:lnTo>
                <a:lnTo>
                  <a:pt x="4116065" y="2035582"/>
                </a:lnTo>
                <a:lnTo>
                  <a:pt x="41160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46839" y="3028268"/>
            <a:ext cx="1647453" cy="1656489"/>
          </a:xfrm>
          <a:custGeom>
            <a:avLst/>
            <a:gdLst/>
            <a:ahLst/>
            <a:cxnLst/>
            <a:rect r="r" b="b" t="t" l="l"/>
            <a:pathLst>
              <a:path h="1656489" w="1647453">
                <a:moveTo>
                  <a:pt x="0" y="0"/>
                </a:moveTo>
                <a:lnTo>
                  <a:pt x="1647454" y="0"/>
                </a:lnTo>
                <a:lnTo>
                  <a:pt x="1647454" y="1656488"/>
                </a:lnTo>
                <a:lnTo>
                  <a:pt x="0" y="1656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345529" y="1924687"/>
            <a:ext cx="5198106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GRAVITY!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630825" y="3472578"/>
            <a:ext cx="3297585" cy="623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2"/>
              </a:lnSpc>
            </a:pPr>
            <a:r>
              <a:rPr lang="en-US" sz="3601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PRECIPITATION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619575" y="4720893"/>
            <a:ext cx="2165899" cy="623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2"/>
              </a:lnSpc>
            </a:pPr>
            <a:r>
              <a:rPr lang="en-US" sz="3601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RUN OFF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07823" y="3394527"/>
            <a:ext cx="5073520" cy="478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Gravity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pulls rain and snow from the clouds to the ground.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Gravity also causes water to run downhill. This is called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runoff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537845" y="2244500"/>
            <a:ext cx="2362802" cy="1207177"/>
          </a:xfrm>
          <a:custGeom>
            <a:avLst/>
            <a:gdLst/>
            <a:ahLst/>
            <a:cxnLst/>
            <a:rect r="r" b="b" t="t" l="l"/>
            <a:pathLst>
              <a:path h="1207177" w="2362802">
                <a:moveTo>
                  <a:pt x="0" y="0"/>
                </a:moveTo>
                <a:lnTo>
                  <a:pt x="2362802" y="0"/>
                </a:lnTo>
                <a:lnTo>
                  <a:pt x="2362802" y="1207177"/>
                </a:lnTo>
                <a:lnTo>
                  <a:pt x="0" y="1207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8879829">
            <a:off x="11809798" y="5028730"/>
            <a:ext cx="1521536" cy="1112104"/>
          </a:xfrm>
          <a:custGeom>
            <a:avLst/>
            <a:gdLst/>
            <a:ahLst/>
            <a:cxnLst/>
            <a:rect r="r" b="b" t="t" l="l"/>
            <a:pathLst>
              <a:path h="1112104" w="1521536">
                <a:moveTo>
                  <a:pt x="0" y="0"/>
                </a:moveTo>
                <a:lnTo>
                  <a:pt x="1521536" y="0"/>
                </a:lnTo>
                <a:lnTo>
                  <a:pt x="1521536" y="1112104"/>
                </a:lnTo>
                <a:lnTo>
                  <a:pt x="0" y="11121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9353274">
            <a:off x="10867509" y="5414508"/>
            <a:ext cx="1521536" cy="1112104"/>
          </a:xfrm>
          <a:custGeom>
            <a:avLst/>
            <a:gdLst/>
            <a:ahLst/>
            <a:cxnLst/>
            <a:rect r="r" b="b" t="t" l="l"/>
            <a:pathLst>
              <a:path h="1112104" w="1521536">
                <a:moveTo>
                  <a:pt x="0" y="0"/>
                </a:moveTo>
                <a:lnTo>
                  <a:pt x="1521536" y="0"/>
                </a:lnTo>
                <a:lnTo>
                  <a:pt x="1521536" y="1112104"/>
                </a:lnTo>
                <a:lnTo>
                  <a:pt x="0" y="11121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969232" y="4256039"/>
            <a:ext cx="6440673" cy="3115676"/>
          </a:xfrm>
          <a:custGeom>
            <a:avLst/>
            <a:gdLst/>
            <a:ahLst/>
            <a:cxnLst/>
            <a:rect r="r" b="b" t="t" l="l"/>
            <a:pathLst>
              <a:path h="3115676" w="6440673">
                <a:moveTo>
                  <a:pt x="0" y="0"/>
                </a:moveTo>
                <a:lnTo>
                  <a:pt x="6440673" y="0"/>
                </a:lnTo>
                <a:lnTo>
                  <a:pt x="6440673" y="3115676"/>
                </a:lnTo>
                <a:lnTo>
                  <a:pt x="0" y="3115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273025" y="6728118"/>
            <a:ext cx="4116065" cy="2035581"/>
          </a:xfrm>
          <a:custGeom>
            <a:avLst/>
            <a:gdLst/>
            <a:ahLst/>
            <a:cxnLst/>
            <a:rect r="r" b="b" t="t" l="l"/>
            <a:pathLst>
              <a:path h="2035581" w="4116065">
                <a:moveTo>
                  <a:pt x="0" y="0"/>
                </a:moveTo>
                <a:lnTo>
                  <a:pt x="4116065" y="0"/>
                </a:lnTo>
                <a:lnTo>
                  <a:pt x="4116065" y="2035582"/>
                </a:lnTo>
                <a:lnTo>
                  <a:pt x="0" y="2035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293840" y="6728118"/>
            <a:ext cx="4116065" cy="2035581"/>
          </a:xfrm>
          <a:custGeom>
            <a:avLst/>
            <a:gdLst/>
            <a:ahLst/>
            <a:cxnLst/>
            <a:rect r="r" b="b" t="t" l="l"/>
            <a:pathLst>
              <a:path h="2035581" w="4116065">
                <a:moveTo>
                  <a:pt x="4116065" y="0"/>
                </a:moveTo>
                <a:lnTo>
                  <a:pt x="0" y="0"/>
                </a:lnTo>
                <a:lnTo>
                  <a:pt x="0" y="2035582"/>
                </a:lnTo>
                <a:lnTo>
                  <a:pt x="4116065" y="2035582"/>
                </a:lnTo>
                <a:lnTo>
                  <a:pt x="41160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46839" y="3028268"/>
            <a:ext cx="1647453" cy="1656489"/>
          </a:xfrm>
          <a:custGeom>
            <a:avLst/>
            <a:gdLst/>
            <a:ahLst/>
            <a:cxnLst/>
            <a:rect r="r" b="b" t="t" l="l"/>
            <a:pathLst>
              <a:path h="1656489" w="1647453">
                <a:moveTo>
                  <a:pt x="0" y="0"/>
                </a:moveTo>
                <a:lnTo>
                  <a:pt x="1647454" y="0"/>
                </a:lnTo>
                <a:lnTo>
                  <a:pt x="1647454" y="1656488"/>
                </a:lnTo>
                <a:lnTo>
                  <a:pt x="0" y="1656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37845" y="2244500"/>
            <a:ext cx="2362802" cy="1207177"/>
          </a:xfrm>
          <a:custGeom>
            <a:avLst/>
            <a:gdLst/>
            <a:ahLst/>
            <a:cxnLst/>
            <a:rect r="r" b="b" t="t" l="l"/>
            <a:pathLst>
              <a:path h="1207177" w="2362802">
                <a:moveTo>
                  <a:pt x="0" y="0"/>
                </a:moveTo>
                <a:lnTo>
                  <a:pt x="2362802" y="0"/>
                </a:lnTo>
                <a:lnTo>
                  <a:pt x="2362802" y="1207177"/>
                </a:lnTo>
                <a:lnTo>
                  <a:pt x="0" y="1207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879829">
            <a:off x="11809798" y="5028730"/>
            <a:ext cx="1521536" cy="1112104"/>
          </a:xfrm>
          <a:custGeom>
            <a:avLst/>
            <a:gdLst/>
            <a:ahLst/>
            <a:cxnLst/>
            <a:rect r="r" b="b" t="t" l="l"/>
            <a:pathLst>
              <a:path h="1112104" w="1521536">
                <a:moveTo>
                  <a:pt x="0" y="0"/>
                </a:moveTo>
                <a:lnTo>
                  <a:pt x="1521536" y="0"/>
                </a:lnTo>
                <a:lnTo>
                  <a:pt x="1521536" y="1112104"/>
                </a:lnTo>
                <a:lnTo>
                  <a:pt x="0" y="11121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345529" y="1924687"/>
            <a:ext cx="5198106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GRAVITY!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630825" y="3472578"/>
            <a:ext cx="3297585" cy="623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2"/>
              </a:lnSpc>
            </a:pPr>
            <a:r>
              <a:rPr lang="en-US" sz="3601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PRECIPITATION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48109" y="5190794"/>
            <a:ext cx="2165899" cy="623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2"/>
              </a:lnSpc>
            </a:pPr>
            <a:r>
              <a:rPr lang="en-US" sz="3601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RUN OFF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07823" y="3394527"/>
            <a:ext cx="5073520" cy="478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Runoff collects into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rivers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that flow downhill (gravity!) until they eventually reach the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ocean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Some water is pulled into the soil and makes up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ground water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9353274">
            <a:off x="10867509" y="5414508"/>
            <a:ext cx="1521536" cy="1112104"/>
          </a:xfrm>
          <a:custGeom>
            <a:avLst/>
            <a:gdLst/>
            <a:ahLst/>
            <a:cxnLst/>
            <a:rect r="r" b="b" t="t" l="l"/>
            <a:pathLst>
              <a:path h="1112104" w="1521536">
                <a:moveTo>
                  <a:pt x="0" y="0"/>
                </a:moveTo>
                <a:lnTo>
                  <a:pt x="1521536" y="0"/>
                </a:lnTo>
                <a:lnTo>
                  <a:pt x="1521536" y="1112104"/>
                </a:lnTo>
                <a:lnTo>
                  <a:pt x="0" y="11121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10800000">
            <a:off x="10508517" y="2509850"/>
            <a:ext cx="2307488" cy="3346206"/>
          </a:xfrm>
          <a:custGeom>
            <a:avLst/>
            <a:gdLst/>
            <a:ahLst/>
            <a:cxnLst/>
            <a:rect r="r" b="b" t="t" l="l"/>
            <a:pathLst>
              <a:path h="3346206" w="2307488">
                <a:moveTo>
                  <a:pt x="0" y="0"/>
                </a:moveTo>
                <a:lnTo>
                  <a:pt x="2307488" y="0"/>
                </a:lnTo>
                <a:lnTo>
                  <a:pt x="2307488" y="3346206"/>
                </a:lnTo>
                <a:lnTo>
                  <a:pt x="0" y="334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545400" y="5305202"/>
            <a:ext cx="2270605" cy="3255348"/>
          </a:xfrm>
          <a:custGeom>
            <a:avLst/>
            <a:gdLst/>
            <a:ahLst/>
            <a:cxnLst/>
            <a:rect r="r" b="b" t="t" l="l"/>
            <a:pathLst>
              <a:path h="3255348" w="2270605">
                <a:moveTo>
                  <a:pt x="0" y="0"/>
                </a:moveTo>
                <a:lnTo>
                  <a:pt x="2270605" y="0"/>
                </a:lnTo>
                <a:lnTo>
                  <a:pt x="2270605" y="3255348"/>
                </a:lnTo>
                <a:lnTo>
                  <a:pt x="0" y="325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true" rot="-5400000">
            <a:off x="10588087" y="4656062"/>
            <a:ext cx="2185231" cy="1239014"/>
          </a:xfrm>
          <a:custGeom>
            <a:avLst/>
            <a:gdLst/>
            <a:ahLst/>
            <a:cxnLst/>
            <a:rect r="r" b="b" t="t" l="l"/>
            <a:pathLst>
              <a:path h="1239014" w="2185231">
                <a:moveTo>
                  <a:pt x="2185231" y="1239014"/>
                </a:moveTo>
                <a:lnTo>
                  <a:pt x="0" y="1239014"/>
                </a:lnTo>
                <a:lnTo>
                  <a:pt x="0" y="0"/>
                </a:lnTo>
                <a:lnTo>
                  <a:pt x="2185231" y="0"/>
                </a:lnTo>
                <a:lnTo>
                  <a:pt x="2185231" y="123901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034690" y="1726450"/>
            <a:ext cx="1255142" cy="1255142"/>
          </a:xfrm>
          <a:custGeom>
            <a:avLst/>
            <a:gdLst/>
            <a:ahLst/>
            <a:cxnLst/>
            <a:rect r="r" b="b" t="t" l="l"/>
            <a:pathLst>
              <a:path h="1255142" w="1255142">
                <a:moveTo>
                  <a:pt x="0" y="0"/>
                </a:moveTo>
                <a:lnTo>
                  <a:pt x="1255142" y="0"/>
                </a:lnTo>
                <a:lnTo>
                  <a:pt x="1255142" y="1255141"/>
                </a:lnTo>
                <a:lnTo>
                  <a:pt x="0" y="1255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876882" y="2981591"/>
            <a:ext cx="785379" cy="792749"/>
          </a:xfrm>
          <a:custGeom>
            <a:avLst/>
            <a:gdLst/>
            <a:ahLst/>
            <a:cxnLst/>
            <a:rect r="r" b="b" t="t" l="l"/>
            <a:pathLst>
              <a:path h="792749" w="785379">
                <a:moveTo>
                  <a:pt x="0" y="0"/>
                </a:moveTo>
                <a:lnTo>
                  <a:pt x="785379" y="0"/>
                </a:lnTo>
                <a:lnTo>
                  <a:pt x="785379" y="792749"/>
                </a:lnTo>
                <a:lnTo>
                  <a:pt x="0" y="7927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099155" y="1697875"/>
            <a:ext cx="6064802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TRY IT!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99155" y="3409846"/>
            <a:ext cx="6568223" cy="410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happens with the water in the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condensation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experiment?</a:t>
            </a:r>
          </a:p>
          <a:p>
            <a:pPr algn="l">
              <a:lnSpc>
                <a:spcPts val="3660"/>
              </a:lnSpc>
            </a:pPr>
          </a:p>
          <a:p>
            <a:pPr algn="l">
              <a:lnSpc>
                <a:spcPts val="366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Eventually, the drops get so big and heavy,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gravity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pulls them down into the glass of water.</a:t>
            </a:r>
          </a:p>
          <a:p>
            <a:pPr algn="l">
              <a:lnSpc>
                <a:spcPts val="3660"/>
              </a:lnSpc>
            </a:pPr>
          </a:p>
          <a:p>
            <a:pPr algn="l">
              <a:lnSpc>
                <a:spcPts val="366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is exactly what happens inside clouds to form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precipitation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021361" y="4724368"/>
            <a:ext cx="3086034" cy="587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18"/>
              </a:lnSpc>
            </a:pPr>
            <a:r>
              <a:rPr lang="en-US" sz="337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PRECIPITATION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816005" y="2905391"/>
            <a:ext cx="3086034" cy="587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18"/>
              </a:lnSpc>
            </a:pPr>
            <a:r>
              <a:rPr lang="en-US" sz="337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CONDENSATION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1506881">
            <a:off x="11548907" y="2851663"/>
            <a:ext cx="785379" cy="792749"/>
          </a:xfrm>
          <a:custGeom>
            <a:avLst/>
            <a:gdLst/>
            <a:ahLst/>
            <a:cxnLst/>
            <a:rect r="r" b="b" t="t" l="l"/>
            <a:pathLst>
              <a:path h="792749" w="785379">
                <a:moveTo>
                  <a:pt x="0" y="0"/>
                </a:moveTo>
                <a:lnTo>
                  <a:pt x="785379" y="0"/>
                </a:lnTo>
                <a:lnTo>
                  <a:pt x="785379" y="792749"/>
                </a:lnTo>
                <a:lnTo>
                  <a:pt x="0" y="7927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true" rot="-10300677">
            <a:off x="10583532" y="7585803"/>
            <a:ext cx="1776784" cy="937253"/>
          </a:xfrm>
          <a:custGeom>
            <a:avLst/>
            <a:gdLst/>
            <a:ahLst/>
            <a:cxnLst/>
            <a:rect r="r" b="b" t="t" l="l"/>
            <a:pathLst>
              <a:path h="937253" w="1776784">
                <a:moveTo>
                  <a:pt x="0" y="937253"/>
                </a:moveTo>
                <a:lnTo>
                  <a:pt x="1776783" y="937253"/>
                </a:lnTo>
                <a:lnTo>
                  <a:pt x="1776783" y="0"/>
                </a:lnTo>
                <a:lnTo>
                  <a:pt x="0" y="0"/>
                </a:lnTo>
                <a:lnTo>
                  <a:pt x="0" y="937253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2960345">
            <a:off x="10115867" y="3285542"/>
            <a:ext cx="1776784" cy="937253"/>
          </a:xfrm>
          <a:custGeom>
            <a:avLst/>
            <a:gdLst/>
            <a:ahLst/>
            <a:cxnLst/>
            <a:rect r="r" b="b" t="t" l="l"/>
            <a:pathLst>
              <a:path h="937253" w="1776784">
                <a:moveTo>
                  <a:pt x="0" y="937254"/>
                </a:moveTo>
                <a:lnTo>
                  <a:pt x="1776784" y="937254"/>
                </a:lnTo>
                <a:lnTo>
                  <a:pt x="1776784" y="0"/>
                </a:lnTo>
                <a:lnTo>
                  <a:pt x="0" y="0"/>
                </a:lnTo>
                <a:lnTo>
                  <a:pt x="0" y="937254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3975867">
            <a:off x="13982642" y="4537246"/>
            <a:ext cx="1776784" cy="937253"/>
          </a:xfrm>
          <a:custGeom>
            <a:avLst/>
            <a:gdLst/>
            <a:ahLst/>
            <a:cxnLst/>
            <a:rect r="r" b="b" t="t" l="l"/>
            <a:pathLst>
              <a:path h="937253" w="1776784">
                <a:moveTo>
                  <a:pt x="0" y="937253"/>
                </a:moveTo>
                <a:lnTo>
                  <a:pt x="1776783" y="937253"/>
                </a:lnTo>
                <a:lnTo>
                  <a:pt x="1776783" y="0"/>
                </a:lnTo>
                <a:lnTo>
                  <a:pt x="0" y="0"/>
                </a:lnTo>
                <a:lnTo>
                  <a:pt x="0" y="937253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8226" y="5164374"/>
            <a:ext cx="3600630" cy="1780675"/>
          </a:xfrm>
          <a:custGeom>
            <a:avLst/>
            <a:gdLst/>
            <a:ahLst/>
            <a:cxnLst/>
            <a:rect r="r" b="b" t="t" l="l"/>
            <a:pathLst>
              <a:path h="1780675" w="3600630">
                <a:moveTo>
                  <a:pt x="0" y="0"/>
                </a:moveTo>
                <a:lnTo>
                  <a:pt x="3600631" y="0"/>
                </a:lnTo>
                <a:lnTo>
                  <a:pt x="3600631" y="1780675"/>
                </a:lnTo>
                <a:lnTo>
                  <a:pt x="0" y="1780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195783" y="2578172"/>
            <a:ext cx="2986910" cy="1526040"/>
          </a:xfrm>
          <a:custGeom>
            <a:avLst/>
            <a:gdLst/>
            <a:ahLst/>
            <a:cxnLst/>
            <a:rect r="r" b="b" t="t" l="l"/>
            <a:pathLst>
              <a:path h="1526040" w="2986910">
                <a:moveTo>
                  <a:pt x="0" y="0"/>
                </a:moveTo>
                <a:lnTo>
                  <a:pt x="2986911" y="0"/>
                </a:lnTo>
                <a:lnTo>
                  <a:pt x="2986911" y="1526040"/>
                </a:lnTo>
                <a:lnTo>
                  <a:pt x="0" y="15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437402" y="6317180"/>
            <a:ext cx="867263" cy="1362497"/>
          </a:xfrm>
          <a:custGeom>
            <a:avLst/>
            <a:gdLst/>
            <a:ahLst/>
            <a:cxnLst/>
            <a:rect r="r" b="b" t="t" l="l"/>
            <a:pathLst>
              <a:path h="1362497" w="867263">
                <a:moveTo>
                  <a:pt x="0" y="0"/>
                </a:moveTo>
                <a:lnTo>
                  <a:pt x="867263" y="0"/>
                </a:lnTo>
                <a:lnTo>
                  <a:pt x="867263" y="1362497"/>
                </a:lnTo>
                <a:lnTo>
                  <a:pt x="0" y="1362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669272" y="5944507"/>
            <a:ext cx="1517647" cy="1517647"/>
          </a:xfrm>
          <a:custGeom>
            <a:avLst/>
            <a:gdLst/>
            <a:ahLst/>
            <a:cxnLst/>
            <a:rect r="r" b="b" t="t" l="l"/>
            <a:pathLst>
              <a:path h="1517647" w="1517647">
                <a:moveTo>
                  <a:pt x="0" y="0"/>
                </a:moveTo>
                <a:lnTo>
                  <a:pt x="1517647" y="0"/>
                </a:lnTo>
                <a:lnTo>
                  <a:pt x="1517647" y="1517647"/>
                </a:lnTo>
                <a:lnTo>
                  <a:pt x="0" y="151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203590" y="1798145"/>
            <a:ext cx="7611099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THE WATER CYCLE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03590" y="3285062"/>
            <a:ext cx="4457960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Now we have a name for each part of the water cycle!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180311" y="7997279"/>
            <a:ext cx="2606361" cy="48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85"/>
              </a:lnSpc>
            </a:pPr>
            <a:r>
              <a:rPr lang="en-US" sz="2846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PRECIPITATION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418788" y="2116978"/>
            <a:ext cx="2606361" cy="48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85"/>
              </a:lnSpc>
            </a:pPr>
            <a:r>
              <a:rPr lang="en-US" sz="2846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CONDENSATION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15361" y="4732599"/>
            <a:ext cx="2606361" cy="48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85"/>
              </a:lnSpc>
            </a:pPr>
            <a:r>
              <a:rPr lang="en-US" sz="2846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EVAPORATION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223627" y="1909254"/>
            <a:ext cx="10472904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MORE TO THE WATER CYCLE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400000">
            <a:off x="10939718" y="6572117"/>
            <a:ext cx="1457169" cy="826206"/>
          </a:xfrm>
          <a:custGeom>
            <a:avLst/>
            <a:gdLst/>
            <a:ahLst/>
            <a:cxnLst/>
            <a:rect r="r" b="b" t="t" l="l"/>
            <a:pathLst>
              <a:path h="826206" w="1457169">
                <a:moveTo>
                  <a:pt x="0" y="0"/>
                </a:moveTo>
                <a:lnTo>
                  <a:pt x="1457169" y="0"/>
                </a:lnTo>
                <a:lnTo>
                  <a:pt x="1457169" y="826206"/>
                </a:lnTo>
                <a:lnTo>
                  <a:pt x="0" y="82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2041834" y="3352454"/>
            <a:ext cx="1457169" cy="826206"/>
          </a:xfrm>
          <a:custGeom>
            <a:avLst/>
            <a:gdLst/>
            <a:ahLst/>
            <a:cxnLst/>
            <a:rect r="r" b="b" t="t" l="l"/>
            <a:pathLst>
              <a:path h="826206" w="1457169">
                <a:moveTo>
                  <a:pt x="0" y="0"/>
                </a:moveTo>
                <a:lnTo>
                  <a:pt x="1457169" y="0"/>
                </a:lnTo>
                <a:lnTo>
                  <a:pt x="1457169" y="826206"/>
                </a:lnTo>
                <a:lnTo>
                  <a:pt x="0" y="82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207775" y="3901164"/>
            <a:ext cx="4051411" cy="4710943"/>
          </a:xfrm>
          <a:custGeom>
            <a:avLst/>
            <a:gdLst/>
            <a:ahLst/>
            <a:cxnLst/>
            <a:rect r="r" b="b" t="t" l="l"/>
            <a:pathLst>
              <a:path h="4710943" w="4051411">
                <a:moveTo>
                  <a:pt x="0" y="0"/>
                </a:moveTo>
                <a:lnTo>
                  <a:pt x="4051411" y="0"/>
                </a:lnTo>
                <a:lnTo>
                  <a:pt x="4051411" y="4710943"/>
                </a:lnTo>
                <a:lnTo>
                  <a:pt x="0" y="4710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753694" y="7616013"/>
            <a:ext cx="6033449" cy="1256765"/>
          </a:xfrm>
          <a:custGeom>
            <a:avLst/>
            <a:gdLst/>
            <a:ahLst/>
            <a:cxnLst/>
            <a:rect r="r" b="b" t="t" l="l"/>
            <a:pathLst>
              <a:path h="1256765" w="6033449">
                <a:moveTo>
                  <a:pt x="0" y="0"/>
                </a:moveTo>
                <a:lnTo>
                  <a:pt x="6033449" y="0"/>
                </a:lnTo>
                <a:lnTo>
                  <a:pt x="6033449" y="1256766"/>
                </a:lnTo>
                <a:lnTo>
                  <a:pt x="0" y="1256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223627" y="3462846"/>
            <a:ext cx="5065506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When a plant takes water up from its roots, it eventually travels all the way to the leaves. Water evaporates from the leaf, which is called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transpiration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57781" y="5029117"/>
            <a:ext cx="3449995" cy="61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1"/>
              </a:lnSpc>
            </a:pPr>
            <a:r>
              <a:rPr lang="en-US" sz="3522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TRANSPIRATION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27167" y="4734780"/>
            <a:ext cx="4536591" cy="4231225"/>
            <a:chOff x="0" y="0"/>
            <a:chExt cx="1194822" cy="11143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94822" cy="1114397"/>
            </a:xfrm>
            <a:custGeom>
              <a:avLst/>
              <a:gdLst/>
              <a:ahLst/>
              <a:cxnLst/>
              <a:rect r="r" b="b" t="t" l="l"/>
              <a:pathLst>
                <a:path h="1114397" w="1194822">
                  <a:moveTo>
                    <a:pt x="87034" y="0"/>
                  </a:moveTo>
                  <a:lnTo>
                    <a:pt x="1107788" y="0"/>
                  </a:lnTo>
                  <a:cubicBezTo>
                    <a:pt x="1130871" y="0"/>
                    <a:pt x="1153009" y="9170"/>
                    <a:pt x="1169331" y="25492"/>
                  </a:cubicBezTo>
                  <a:cubicBezTo>
                    <a:pt x="1185653" y="41814"/>
                    <a:pt x="1194822" y="63951"/>
                    <a:pt x="1194822" y="87034"/>
                  </a:cubicBezTo>
                  <a:lnTo>
                    <a:pt x="1194822" y="1027363"/>
                  </a:lnTo>
                  <a:cubicBezTo>
                    <a:pt x="1194822" y="1050445"/>
                    <a:pt x="1185653" y="1072583"/>
                    <a:pt x="1169331" y="1088905"/>
                  </a:cubicBezTo>
                  <a:cubicBezTo>
                    <a:pt x="1153009" y="1105227"/>
                    <a:pt x="1130871" y="1114397"/>
                    <a:pt x="1107788" y="1114397"/>
                  </a:cubicBezTo>
                  <a:lnTo>
                    <a:pt x="87034" y="1114397"/>
                  </a:lnTo>
                  <a:cubicBezTo>
                    <a:pt x="63951" y="1114397"/>
                    <a:pt x="41814" y="1105227"/>
                    <a:pt x="25492" y="1088905"/>
                  </a:cubicBezTo>
                  <a:cubicBezTo>
                    <a:pt x="9170" y="1072583"/>
                    <a:pt x="0" y="1050445"/>
                    <a:pt x="0" y="1027363"/>
                  </a:cubicBezTo>
                  <a:lnTo>
                    <a:pt x="0" y="87034"/>
                  </a:lnTo>
                  <a:cubicBezTo>
                    <a:pt x="0" y="63951"/>
                    <a:pt x="9170" y="41814"/>
                    <a:pt x="25492" y="25492"/>
                  </a:cubicBezTo>
                  <a:cubicBezTo>
                    <a:pt x="41814" y="9170"/>
                    <a:pt x="63951" y="0"/>
                    <a:pt x="8703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194822" cy="11524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875704" y="4734780"/>
            <a:ext cx="4536591" cy="4231225"/>
            <a:chOff x="0" y="0"/>
            <a:chExt cx="1194822" cy="111439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94822" cy="1114397"/>
            </a:xfrm>
            <a:custGeom>
              <a:avLst/>
              <a:gdLst/>
              <a:ahLst/>
              <a:cxnLst/>
              <a:rect r="r" b="b" t="t" l="l"/>
              <a:pathLst>
                <a:path h="1114397" w="1194822">
                  <a:moveTo>
                    <a:pt x="87034" y="0"/>
                  </a:moveTo>
                  <a:lnTo>
                    <a:pt x="1107788" y="0"/>
                  </a:lnTo>
                  <a:cubicBezTo>
                    <a:pt x="1130871" y="0"/>
                    <a:pt x="1153009" y="9170"/>
                    <a:pt x="1169331" y="25492"/>
                  </a:cubicBezTo>
                  <a:cubicBezTo>
                    <a:pt x="1185653" y="41814"/>
                    <a:pt x="1194822" y="63951"/>
                    <a:pt x="1194822" y="87034"/>
                  </a:cubicBezTo>
                  <a:lnTo>
                    <a:pt x="1194822" y="1027363"/>
                  </a:lnTo>
                  <a:cubicBezTo>
                    <a:pt x="1194822" y="1050445"/>
                    <a:pt x="1185653" y="1072583"/>
                    <a:pt x="1169331" y="1088905"/>
                  </a:cubicBezTo>
                  <a:cubicBezTo>
                    <a:pt x="1153009" y="1105227"/>
                    <a:pt x="1130871" y="1114397"/>
                    <a:pt x="1107788" y="1114397"/>
                  </a:cubicBezTo>
                  <a:lnTo>
                    <a:pt x="87034" y="1114397"/>
                  </a:lnTo>
                  <a:cubicBezTo>
                    <a:pt x="63951" y="1114397"/>
                    <a:pt x="41814" y="1105227"/>
                    <a:pt x="25492" y="1088905"/>
                  </a:cubicBezTo>
                  <a:cubicBezTo>
                    <a:pt x="9170" y="1072583"/>
                    <a:pt x="0" y="1050445"/>
                    <a:pt x="0" y="1027363"/>
                  </a:cubicBezTo>
                  <a:lnTo>
                    <a:pt x="0" y="87034"/>
                  </a:lnTo>
                  <a:cubicBezTo>
                    <a:pt x="0" y="63951"/>
                    <a:pt x="9170" y="41814"/>
                    <a:pt x="25492" y="25492"/>
                  </a:cubicBezTo>
                  <a:cubicBezTo>
                    <a:pt x="41814" y="9170"/>
                    <a:pt x="63951" y="0"/>
                    <a:pt x="8703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194822" cy="11524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824241" y="4734780"/>
            <a:ext cx="4536591" cy="4231225"/>
            <a:chOff x="0" y="0"/>
            <a:chExt cx="1194822" cy="111439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94822" cy="1114397"/>
            </a:xfrm>
            <a:custGeom>
              <a:avLst/>
              <a:gdLst/>
              <a:ahLst/>
              <a:cxnLst/>
              <a:rect r="r" b="b" t="t" l="l"/>
              <a:pathLst>
                <a:path h="1114397" w="1194822">
                  <a:moveTo>
                    <a:pt x="87034" y="0"/>
                  </a:moveTo>
                  <a:lnTo>
                    <a:pt x="1107788" y="0"/>
                  </a:lnTo>
                  <a:cubicBezTo>
                    <a:pt x="1130871" y="0"/>
                    <a:pt x="1153009" y="9170"/>
                    <a:pt x="1169331" y="25492"/>
                  </a:cubicBezTo>
                  <a:cubicBezTo>
                    <a:pt x="1185653" y="41814"/>
                    <a:pt x="1194822" y="63951"/>
                    <a:pt x="1194822" y="87034"/>
                  </a:cubicBezTo>
                  <a:lnTo>
                    <a:pt x="1194822" y="1027363"/>
                  </a:lnTo>
                  <a:cubicBezTo>
                    <a:pt x="1194822" y="1050445"/>
                    <a:pt x="1185653" y="1072583"/>
                    <a:pt x="1169331" y="1088905"/>
                  </a:cubicBezTo>
                  <a:cubicBezTo>
                    <a:pt x="1153009" y="1105227"/>
                    <a:pt x="1130871" y="1114397"/>
                    <a:pt x="1107788" y="1114397"/>
                  </a:cubicBezTo>
                  <a:lnTo>
                    <a:pt x="87034" y="1114397"/>
                  </a:lnTo>
                  <a:cubicBezTo>
                    <a:pt x="63951" y="1114397"/>
                    <a:pt x="41814" y="1105227"/>
                    <a:pt x="25492" y="1088905"/>
                  </a:cubicBezTo>
                  <a:cubicBezTo>
                    <a:pt x="9170" y="1072583"/>
                    <a:pt x="0" y="1050445"/>
                    <a:pt x="0" y="1027363"/>
                  </a:cubicBezTo>
                  <a:lnTo>
                    <a:pt x="0" y="87034"/>
                  </a:lnTo>
                  <a:cubicBezTo>
                    <a:pt x="0" y="63951"/>
                    <a:pt x="9170" y="41814"/>
                    <a:pt x="25492" y="25492"/>
                  </a:cubicBezTo>
                  <a:cubicBezTo>
                    <a:pt x="41814" y="9170"/>
                    <a:pt x="63951" y="0"/>
                    <a:pt x="8703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194822" cy="11524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640361" y="5589917"/>
            <a:ext cx="3007279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Name and describe the steps of the water cycle.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83402" y="5589917"/>
            <a:ext cx="3218271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Recognize the forces that drive the water cycle.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384926" y="5589917"/>
            <a:ext cx="3621074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Identify the phases of water found in the water cycle.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93287" y="2126838"/>
            <a:ext cx="6701427" cy="2398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51"/>
              </a:lnSpc>
            </a:pPr>
            <a:r>
              <a:rPr lang="en-US" sz="13965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GOALS: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223627" y="1909254"/>
            <a:ext cx="10472904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MORE TO THE WATER CYCLE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23627" y="3462846"/>
            <a:ext cx="5065506" cy="424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When it rains, some water forms into a puddle or collects in waterbodies. Some of the water can also  be absorbed into the soil and be stored underground. This is called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infiltration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816936" y="4697841"/>
            <a:ext cx="5256509" cy="2542836"/>
          </a:xfrm>
          <a:custGeom>
            <a:avLst/>
            <a:gdLst/>
            <a:ahLst/>
            <a:cxnLst/>
            <a:rect r="r" b="b" t="t" l="l"/>
            <a:pathLst>
              <a:path h="2542836" w="5256509">
                <a:moveTo>
                  <a:pt x="0" y="0"/>
                </a:moveTo>
                <a:lnTo>
                  <a:pt x="5256509" y="0"/>
                </a:lnTo>
                <a:lnTo>
                  <a:pt x="5256509" y="2542836"/>
                </a:lnTo>
                <a:lnTo>
                  <a:pt x="0" y="2542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611345" y="5512944"/>
            <a:ext cx="3449995" cy="61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1"/>
              </a:lnSpc>
            </a:pPr>
            <a:r>
              <a:rPr lang="en-US" sz="3522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INFILTRATION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432588" y="6715410"/>
            <a:ext cx="3359297" cy="1661325"/>
          </a:xfrm>
          <a:custGeom>
            <a:avLst/>
            <a:gdLst/>
            <a:ahLst/>
            <a:cxnLst/>
            <a:rect r="r" b="b" t="t" l="l"/>
            <a:pathLst>
              <a:path h="1661325" w="3359297">
                <a:moveTo>
                  <a:pt x="0" y="0"/>
                </a:moveTo>
                <a:lnTo>
                  <a:pt x="3359297" y="0"/>
                </a:lnTo>
                <a:lnTo>
                  <a:pt x="3359297" y="1661325"/>
                </a:lnTo>
                <a:lnTo>
                  <a:pt x="0" y="1661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2714148" y="6715410"/>
            <a:ext cx="3359297" cy="1661325"/>
          </a:xfrm>
          <a:custGeom>
            <a:avLst/>
            <a:gdLst/>
            <a:ahLst/>
            <a:cxnLst/>
            <a:rect r="r" b="b" t="t" l="l"/>
            <a:pathLst>
              <a:path h="1661325" w="3359297">
                <a:moveTo>
                  <a:pt x="3359297" y="0"/>
                </a:moveTo>
                <a:lnTo>
                  <a:pt x="0" y="0"/>
                </a:lnTo>
                <a:lnTo>
                  <a:pt x="0" y="1661325"/>
                </a:lnTo>
                <a:lnTo>
                  <a:pt x="3359297" y="1661325"/>
                </a:lnTo>
                <a:lnTo>
                  <a:pt x="33592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267717" y="3695804"/>
            <a:ext cx="1344557" cy="1351931"/>
          </a:xfrm>
          <a:custGeom>
            <a:avLst/>
            <a:gdLst/>
            <a:ahLst/>
            <a:cxnLst/>
            <a:rect r="r" b="b" t="t" l="l"/>
            <a:pathLst>
              <a:path h="1351931" w="1344557">
                <a:moveTo>
                  <a:pt x="0" y="0"/>
                </a:moveTo>
                <a:lnTo>
                  <a:pt x="1344557" y="0"/>
                </a:lnTo>
                <a:lnTo>
                  <a:pt x="1344557" y="1351931"/>
                </a:lnTo>
                <a:lnTo>
                  <a:pt x="0" y="13519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097148" y="3056137"/>
            <a:ext cx="1928384" cy="985229"/>
          </a:xfrm>
          <a:custGeom>
            <a:avLst/>
            <a:gdLst/>
            <a:ahLst/>
            <a:cxnLst/>
            <a:rect r="r" b="b" t="t" l="l"/>
            <a:pathLst>
              <a:path h="985229" w="1928384">
                <a:moveTo>
                  <a:pt x="0" y="0"/>
                </a:moveTo>
                <a:lnTo>
                  <a:pt x="1928384" y="0"/>
                </a:lnTo>
                <a:lnTo>
                  <a:pt x="1928384" y="985229"/>
                </a:lnTo>
                <a:lnTo>
                  <a:pt x="0" y="9852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805318" y="4044415"/>
            <a:ext cx="2691300" cy="522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15"/>
              </a:lnSpc>
            </a:pPr>
            <a:r>
              <a:rPr lang="en-US" sz="2939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PRECIPITATION </a:t>
            </a:r>
          </a:p>
        </p:txBody>
      </p:sp>
      <p:sp>
        <p:nvSpPr>
          <p:cNvPr name="Freeform 15" id="15"/>
          <p:cNvSpPr/>
          <p:nvPr/>
        </p:nvSpPr>
        <p:spPr>
          <a:xfrm flipH="true" flipV="true" rot="-5400000">
            <a:off x="13071828" y="5122384"/>
            <a:ext cx="1080891" cy="612859"/>
          </a:xfrm>
          <a:custGeom>
            <a:avLst/>
            <a:gdLst/>
            <a:ahLst/>
            <a:cxnLst/>
            <a:rect r="r" b="b" t="t" l="l"/>
            <a:pathLst>
              <a:path h="612859" w="1080891">
                <a:moveTo>
                  <a:pt x="1080892" y="612859"/>
                </a:moveTo>
                <a:lnTo>
                  <a:pt x="0" y="612859"/>
                </a:lnTo>
                <a:lnTo>
                  <a:pt x="0" y="0"/>
                </a:lnTo>
                <a:lnTo>
                  <a:pt x="1080892" y="0"/>
                </a:lnTo>
                <a:lnTo>
                  <a:pt x="1080892" y="61285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223627" y="1909254"/>
            <a:ext cx="10472904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MORE TO THE WATER CYCLE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400000">
            <a:off x="12615066" y="5123165"/>
            <a:ext cx="1457169" cy="826206"/>
          </a:xfrm>
          <a:custGeom>
            <a:avLst/>
            <a:gdLst/>
            <a:ahLst/>
            <a:cxnLst/>
            <a:rect r="r" b="b" t="t" l="l"/>
            <a:pathLst>
              <a:path h="826206" w="1457169">
                <a:moveTo>
                  <a:pt x="0" y="0"/>
                </a:moveTo>
                <a:lnTo>
                  <a:pt x="1457169" y="0"/>
                </a:lnTo>
                <a:lnTo>
                  <a:pt x="1457169" y="826207"/>
                </a:lnTo>
                <a:lnTo>
                  <a:pt x="0" y="826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23627" y="3462846"/>
            <a:ext cx="5065506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One more!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Sometimes snow or ice changes into water vapor without first melting into water, this is called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sublimation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784979" y="5289484"/>
            <a:ext cx="3449995" cy="61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1"/>
              </a:lnSpc>
            </a:pPr>
            <a:r>
              <a:rPr lang="en-US" sz="3522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SUBLIMATION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357316" y="6458534"/>
            <a:ext cx="1972670" cy="1972670"/>
          </a:xfrm>
          <a:custGeom>
            <a:avLst/>
            <a:gdLst/>
            <a:ahLst/>
            <a:cxnLst/>
            <a:rect r="r" b="b" t="t" l="l"/>
            <a:pathLst>
              <a:path h="1972670" w="1972670">
                <a:moveTo>
                  <a:pt x="0" y="0"/>
                </a:moveTo>
                <a:lnTo>
                  <a:pt x="1972669" y="0"/>
                </a:lnTo>
                <a:lnTo>
                  <a:pt x="1972669" y="1972670"/>
                </a:lnTo>
                <a:lnTo>
                  <a:pt x="0" y="197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202355" y="2619670"/>
            <a:ext cx="4282591" cy="2188015"/>
          </a:xfrm>
          <a:custGeom>
            <a:avLst/>
            <a:gdLst/>
            <a:ahLst/>
            <a:cxnLst/>
            <a:rect r="r" b="b" t="t" l="l"/>
            <a:pathLst>
              <a:path h="2188015" w="4282591">
                <a:moveTo>
                  <a:pt x="0" y="0"/>
                </a:moveTo>
                <a:lnTo>
                  <a:pt x="4282591" y="0"/>
                </a:lnTo>
                <a:lnTo>
                  <a:pt x="4282591" y="2188014"/>
                </a:lnTo>
                <a:lnTo>
                  <a:pt x="0" y="2188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817213" y="1932749"/>
            <a:ext cx="8914583" cy="6864229"/>
          </a:xfrm>
          <a:custGeom>
            <a:avLst/>
            <a:gdLst/>
            <a:ahLst/>
            <a:cxnLst/>
            <a:rect r="r" b="b" t="t" l="l"/>
            <a:pathLst>
              <a:path h="6864229" w="8914583">
                <a:moveTo>
                  <a:pt x="0" y="0"/>
                </a:moveTo>
                <a:lnTo>
                  <a:pt x="8914583" y="0"/>
                </a:lnTo>
                <a:lnTo>
                  <a:pt x="8914583" y="6864229"/>
                </a:lnTo>
                <a:lnTo>
                  <a:pt x="0" y="6864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17213" y="1572968"/>
            <a:ext cx="2113673" cy="2113673"/>
          </a:xfrm>
          <a:custGeom>
            <a:avLst/>
            <a:gdLst/>
            <a:ahLst/>
            <a:cxnLst/>
            <a:rect r="r" b="b" t="t" l="l"/>
            <a:pathLst>
              <a:path h="2113673" w="2113673">
                <a:moveTo>
                  <a:pt x="0" y="0"/>
                </a:moveTo>
                <a:lnTo>
                  <a:pt x="2113673" y="0"/>
                </a:lnTo>
                <a:lnTo>
                  <a:pt x="2113673" y="2113673"/>
                </a:lnTo>
                <a:lnTo>
                  <a:pt x="0" y="2113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115571" y="3144098"/>
            <a:ext cx="3196128" cy="604890"/>
            <a:chOff x="0" y="0"/>
            <a:chExt cx="841778" cy="1593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41778" cy="159313"/>
            </a:xfrm>
            <a:custGeom>
              <a:avLst/>
              <a:gdLst/>
              <a:ahLst/>
              <a:cxnLst/>
              <a:rect r="r" b="b" t="t" l="l"/>
              <a:pathLst>
                <a:path h="159313" w="841778">
                  <a:moveTo>
                    <a:pt x="79656" y="0"/>
                  </a:moveTo>
                  <a:lnTo>
                    <a:pt x="762122" y="0"/>
                  </a:lnTo>
                  <a:cubicBezTo>
                    <a:pt x="783248" y="0"/>
                    <a:pt x="803509" y="8392"/>
                    <a:pt x="818448" y="23331"/>
                  </a:cubicBezTo>
                  <a:cubicBezTo>
                    <a:pt x="833386" y="38269"/>
                    <a:pt x="841778" y="58530"/>
                    <a:pt x="841778" y="79656"/>
                  </a:cubicBezTo>
                  <a:lnTo>
                    <a:pt x="841778" y="79656"/>
                  </a:lnTo>
                  <a:cubicBezTo>
                    <a:pt x="841778" y="100782"/>
                    <a:pt x="833386" y="121043"/>
                    <a:pt x="818448" y="135982"/>
                  </a:cubicBezTo>
                  <a:cubicBezTo>
                    <a:pt x="803509" y="150920"/>
                    <a:pt x="783248" y="159313"/>
                    <a:pt x="762122" y="159313"/>
                  </a:cubicBezTo>
                  <a:lnTo>
                    <a:pt x="79656" y="159313"/>
                  </a:lnTo>
                  <a:cubicBezTo>
                    <a:pt x="58530" y="159313"/>
                    <a:pt x="38269" y="150920"/>
                    <a:pt x="23331" y="135982"/>
                  </a:cubicBezTo>
                  <a:cubicBezTo>
                    <a:pt x="8392" y="121043"/>
                    <a:pt x="0" y="100782"/>
                    <a:pt x="0" y="79656"/>
                  </a:cubicBezTo>
                  <a:lnTo>
                    <a:pt x="0" y="79656"/>
                  </a:lnTo>
                  <a:cubicBezTo>
                    <a:pt x="0" y="58530"/>
                    <a:pt x="8392" y="38269"/>
                    <a:pt x="23331" y="23331"/>
                  </a:cubicBezTo>
                  <a:cubicBezTo>
                    <a:pt x="38269" y="8392"/>
                    <a:pt x="58530" y="0"/>
                    <a:pt x="79656" y="0"/>
                  </a:cubicBezTo>
                  <a:close/>
                </a:path>
              </a:pathLst>
            </a:custGeom>
            <a:solidFill>
              <a:srgbClr val="DEF1F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41778" cy="1974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8299476" y="3172291"/>
            <a:ext cx="301222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transpiration 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1311699" y="1596490"/>
            <a:ext cx="3012223" cy="604890"/>
            <a:chOff x="0" y="0"/>
            <a:chExt cx="793343" cy="1593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93343" cy="159313"/>
            </a:xfrm>
            <a:custGeom>
              <a:avLst/>
              <a:gdLst/>
              <a:ahLst/>
              <a:cxnLst/>
              <a:rect r="r" b="b" t="t" l="l"/>
              <a:pathLst>
                <a:path h="159313" w="793343">
                  <a:moveTo>
                    <a:pt x="79656" y="0"/>
                  </a:moveTo>
                  <a:lnTo>
                    <a:pt x="713686" y="0"/>
                  </a:lnTo>
                  <a:cubicBezTo>
                    <a:pt x="734813" y="0"/>
                    <a:pt x="755074" y="8392"/>
                    <a:pt x="770012" y="23331"/>
                  </a:cubicBezTo>
                  <a:cubicBezTo>
                    <a:pt x="784950" y="38269"/>
                    <a:pt x="793343" y="58530"/>
                    <a:pt x="793343" y="79656"/>
                  </a:cubicBezTo>
                  <a:lnTo>
                    <a:pt x="793343" y="79656"/>
                  </a:lnTo>
                  <a:cubicBezTo>
                    <a:pt x="793343" y="100782"/>
                    <a:pt x="784950" y="121043"/>
                    <a:pt x="770012" y="135982"/>
                  </a:cubicBezTo>
                  <a:cubicBezTo>
                    <a:pt x="755074" y="150920"/>
                    <a:pt x="734813" y="159313"/>
                    <a:pt x="713686" y="159313"/>
                  </a:cubicBezTo>
                  <a:lnTo>
                    <a:pt x="79656" y="159313"/>
                  </a:lnTo>
                  <a:cubicBezTo>
                    <a:pt x="58530" y="159313"/>
                    <a:pt x="38269" y="150920"/>
                    <a:pt x="23331" y="135982"/>
                  </a:cubicBezTo>
                  <a:cubicBezTo>
                    <a:pt x="8392" y="121043"/>
                    <a:pt x="0" y="100782"/>
                    <a:pt x="0" y="79656"/>
                  </a:cubicBezTo>
                  <a:lnTo>
                    <a:pt x="0" y="79656"/>
                  </a:lnTo>
                  <a:cubicBezTo>
                    <a:pt x="0" y="58530"/>
                    <a:pt x="8392" y="38269"/>
                    <a:pt x="23331" y="23331"/>
                  </a:cubicBezTo>
                  <a:cubicBezTo>
                    <a:pt x="38269" y="8392"/>
                    <a:pt x="58530" y="0"/>
                    <a:pt x="79656" y="0"/>
                  </a:cubicBezTo>
                  <a:close/>
                </a:path>
              </a:pathLst>
            </a:custGeom>
            <a:solidFill>
              <a:srgbClr val="DEF1F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793343" cy="1974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413351" y="4947269"/>
            <a:ext cx="2670008" cy="604890"/>
            <a:chOff x="0" y="0"/>
            <a:chExt cx="703212" cy="15931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03212" cy="159313"/>
            </a:xfrm>
            <a:custGeom>
              <a:avLst/>
              <a:gdLst/>
              <a:ahLst/>
              <a:cxnLst/>
              <a:rect r="r" b="b" t="t" l="l"/>
              <a:pathLst>
                <a:path h="159313" w="703212">
                  <a:moveTo>
                    <a:pt x="79656" y="0"/>
                  </a:moveTo>
                  <a:lnTo>
                    <a:pt x="623556" y="0"/>
                  </a:lnTo>
                  <a:cubicBezTo>
                    <a:pt x="667549" y="0"/>
                    <a:pt x="703212" y="35663"/>
                    <a:pt x="703212" y="79656"/>
                  </a:cubicBezTo>
                  <a:lnTo>
                    <a:pt x="703212" y="79656"/>
                  </a:lnTo>
                  <a:cubicBezTo>
                    <a:pt x="703212" y="100782"/>
                    <a:pt x="694820" y="121043"/>
                    <a:pt x="679881" y="135982"/>
                  </a:cubicBezTo>
                  <a:cubicBezTo>
                    <a:pt x="664943" y="150920"/>
                    <a:pt x="644682" y="159313"/>
                    <a:pt x="623556" y="159313"/>
                  </a:cubicBezTo>
                  <a:lnTo>
                    <a:pt x="79656" y="159313"/>
                  </a:lnTo>
                  <a:cubicBezTo>
                    <a:pt x="58530" y="159313"/>
                    <a:pt x="38269" y="150920"/>
                    <a:pt x="23331" y="135982"/>
                  </a:cubicBezTo>
                  <a:cubicBezTo>
                    <a:pt x="8392" y="121043"/>
                    <a:pt x="0" y="100782"/>
                    <a:pt x="0" y="79656"/>
                  </a:cubicBezTo>
                  <a:lnTo>
                    <a:pt x="0" y="79656"/>
                  </a:lnTo>
                  <a:cubicBezTo>
                    <a:pt x="0" y="58530"/>
                    <a:pt x="8392" y="38269"/>
                    <a:pt x="23331" y="23331"/>
                  </a:cubicBezTo>
                  <a:cubicBezTo>
                    <a:pt x="38269" y="8392"/>
                    <a:pt x="58530" y="0"/>
                    <a:pt x="79656" y="0"/>
                  </a:cubicBezTo>
                  <a:close/>
                </a:path>
              </a:pathLst>
            </a:custGeom>
            <a:solidFill>
              <a:srgbClr val="DEF1F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703212" cy="1974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7242244" y="4975462"/>
            <a:ext cx="301222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evaporation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3333962" y="2658555"/>
            <a:ext cx="3009261" cy="604890"/>
            <a:chOff x="0" y="0"/>
            <a:chExt cx="792563" cy="15931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92563" cy="159313"/>
            </a:xfrm>
            <a:custGeom>
              <a:avLst/>
              <a:gdLst/>
              <a:ahLst/>
              <a:cxnLst/>
              <a:rect r="r" b="b" t="t" l="l"/>
              <a:pathLst>
                <a:path h="159313" w="792563">
                  <a:moveTo>
                    <a:pt x="79656" y="0"/>
                  </a:moveTo>
                  <a:lnTo>
                    <a:pt x="712906" y="0"/>
                  </a:lnTo>
                  <a:cubicBezTo>
                    <a:pt x="734032" y="0"/>
                    <a:pt x="754293" y="8392"/>
                    <a:pt x="769232" y="23331"/>
                  </a:cubicBezTo>
                  <a:cubicBezTo>
                    <a:pt x="784170" y="38269"/>
                    <a:pt x="792563" y="58530"/>
                    <a:pt x="792563" y="79656"/>
                  </a:cubicBezTo>
                  <a:lnTo>
                    <a:pt x="792563" y="79656"/>
                  </a:lnTo>
                  <a:cubicBezTo>
                    <a:pt x="792563" y="100782"/>
                    <a:pt x="784170" y="121043"/>
                    <a:pt x="769232" y="135982"/>
                  </a:cubicBezTo>
                  <a:cubicBezTo>
                    <a:pt x="754293" y="150920"/>
                    <a:pt x="734032" y="159313"/>
                    <a:pt x="712906" y="159313"/>
                  </a:cubicBezTo>
                  <a:lnTo>
                    <a:pt x="79656" y="159313"/>
                  </a:lnTo>
                  <a:cubicBezTo>
                    <a:pt x="58530" y="159313"/>
                    <a:pt x="38269" y="150920"/>
                    <a:pt x="23331" y="135982"/>
                  </a:cubicBezTo>
                  <a:cubicBezTo>
                    <a:pt x="8392" y="121043"/>
                    <a:pt x="0" y="100782"/>
                    <a:pt x="0" y="79656"/>
                  </a:cubicBezTo>
                  <a:lnTo>
                    <a:pt x="0" y="79656"/>
                  </a:lnTo>
                  <a:cubicBezTo>
                    <a:pt x="0" y="58530"/>
                    <a:pt x="8392" y="38269"/>
                    <a:pt x="23331" y="23331"/>
                  </a:cubicBezTo>
                  <a:cubicBezTo>
                    <a:pt x="38269" y="8392"/>
                    <a:pt x="58530" y="0"/>
                    <a:pt x="79656" y="0"/>
                  </a:cubicBezTo>
                  <a:close/>
                </a:path>
              </a:pathLst>
            </a:custGeom>
            <a:solidFill>
              <a:srgbClr val="DEF1F7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792563" cy="1974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458405" y="4644824"/>
            <a:ext cx="1941841" cy="604890"/>
            <a:chOff x="0" y="0"/>
            <a:chExt cx="511431" cy="15931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11431" cy="159313"/>
            </a:xfrm>
            <a:custGeom>
              <a:avLst/>
              <a:gdLst/>
              <a:ahLst/>
              <a:cxnLst/>
              <a:rect r="r" b="b" t="t" l="l"/>
              <a:pathLst>
                <a:path h="159313" w="511431">
                  <a:moveTo>
                    <a:pt x="79656" y="0"/>
                  </a:moveTo>
                  <a:lnTo>
                    <a:pt x="431775" y="0"/>
                  </a:lnTo>
                  <a:cubicBezTo>
                    <a:pt x="452901" y="0"/>
                    <a:pt x="473162" y="8392"/>
                    <a:pt x="488101" y="23331"/>
                  </a:cubicBezTo>
                  <a:cubicBezTo>
                    <a:pt x="503039" y="38269"/>
                    <a:pt x="511431" y="58530"/>
                    <a:pt x="511431" y="79656"/>
                  </a:cubicBezTo>
                  <a:lnTo>
                    <a:pt x="511431" y="79656"/>
                  </a:lnTo>
                  <a:cubicBezTo>
                    <a:pt x="511431" y="100782"/>
                    <a:pt x="503039" y="121043"/>
                    <a:pt x="488101" y="135982"/>
                  </a:cubicBezTo>
                  <a:cubicBezTo>
                    <a:pt x="473162" y="150920"/>
                    <a:pt x="452901" y="159313"/>
                    <a:pt x="431775" y="159313"/>
                  </a:cubicBezTo>
                  <a:lnTo>
                    <a:pt x="79656" y="159313"/>
                  </a:lnTo>
                  <a:cubicBezTo>
                    <a:pt x="58530" y="159313"/>
                    <a:pt x="38269" y="150920"/>
                    <a:pt x="23331" y="135982"/>
                  </a:cubicBezTo>
                  <a:cubicBezTo>
                    <a:pt x="8392" y="121043"/>
                    <a:pt x="0" y="100782"/>
                    <a:pt x="0" y="79656"/>
                  </a:cubicBezTo>
                  <a:lnTo>
                    <a:pt x="0" y="79656"/>
                  </a:lnTo>
                  <a:cubicBezTo>
                    <a:pt x="0" y="58530"/>
                    <a:pt x="8392" y="38269"/>
                    <a:pt x="23331" y="23331"/>
                  </a:cubicBezTo>
                  <a:cubicBezTo>
                    <a:pt x="38269" y="8392"/>
                    <a:pt x="58530" y="0"/>
                    <a:pt x="79656" y="0"/>
                  </a:cubicBezTo>
                  <a:close/>
                </a:path>
              </a:pathLst>
            </a:custGeom>
            <a:solidFill>
              <a:srgbClr val="DEF1F7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511431" cy="1974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true" flipV="false" rot="0">
            <a:off x="3004167" y="7305278"/>
            <a:ext cx="1440168" cy="1491700"/>
          </a:xfrm>
          <a:custGeom>
            <a:avLst/>
            <a:gdLst/>
            <a:ahLst/>
            <a:cxnLst/>
            <a:rect r="r" b="b" t="t" l="l"/>
            <a:pathLst>
              <a:path h="1491700" w="1440168">
                <a:moveTo>
                  <a:pt x="1440169" y="0"/>
                </a:moveTo>
                <a:lnTo>
                  <a:pt x="0" y="0"/>
                </a:lnTo>
                <a:lnTo>
                  <a:pt x="0" y="1491700"/>
                </a:lnTo>
                <a:lnTo>
                  <a:pt x="1440169" y="1491700"/>
                </a:lnTo>
                <a:lnTo>
                  <a:pt x="14401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902839" y="6487347"/>
            <a:ext cx="2339405" cy="2309630"/>
          </a:xfrm>
          <a:custGeom>
            <a:avLst/>
            <a:gdLst/>
            <a:ahLst/>
            <a:cxnLst/>
            <a:rect r="r" b="b" t="t" l="l"/>
            <a:pathLst>
              <a:path h="2309630" w="2339405">
                <a:moveTo>
                  <a:pt x="0" y="0"/>
                </a:moveTo>
                <a:lnTo>
                  <a:pt x="2339405" y="0"/>
                </a:lnTo>
                <a:lnTo>
                  <a:pt x="2339405" y="2309631"/>
                </a:lnTo>
                <a:lnTo>
                  <a:pt x="0" y="23096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1311699" y="1624683"/>
            <a:ext cx="301222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condensation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330999" y="2686748"/>
            <a:ext cx="301222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precipitation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008152" y="1995010"/>
            <a:ext cx="5234091" cy="2037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93"/>
              </a:lnSpc>
            </a:pPr>
            <a:r>
              <a:rPr lang="en-US" sz="820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THE WATER CYCLE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008152" y="4163864"/>
            <a:ext cx="3869834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Water continues to move through the water cycle - forever!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333962" y="4673017"/>
            <a:ext cx="2190727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runoff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10425917" y="3748988"/>
            <a:ext cx="1763137" cy="2050159"/>
          </a:xfrm>
          <a:custGeom>
            <a:avLst/>
            <a:gdLst/>
            <a:ahLst/>
            <a:cxnLst/>
            <a:rect r="r" b="b" t="t" l="l"/>
            <a:pathLst>
              <a:path h="2050159" w="1763137">
                <a:moveTo>
                  <a:pt x="0" y="0"/>
                </a:moveTo>
                <a:lnTo>
                  <a:pt x="1763137" y="0"/>
                </a:lnTo>
                <a:lnTo>
                  <a:pt x="1763137" y="2050159"/>
                </a:lnTo>
                <a:lnTo>
                  <a:pt x="0" y="2050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27167" y="4734780"/>
            <a:ext cx="4536591" cy="4231225"/>
            <a:chOff x="0" y="0"/>
            <a:chExt cx="1194822" cy="11143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94822" cy="1114397"/>
            </a:xfrm>
            <a:custGeom>
              <a:avLst/>
              <a:gdLst/>
              <a:ahLst/>
              <a:cxnLst/>
              <a:rect r="r" b="b" t="t" l="l"/>
              <a:pathLst>
                <a:path h="1114397" w="1194822">
                  <a:moveTo>
                    <a:pt x="87034" y="0"/>
                  </a:moveTo>
                  <a:lnTo>
                    <a:pt x="1107788" y="0"/>
                  </a:lnTo>
                  <a:cubicBezTo>
                    <a:pt x="1130871" y="0"/>
                    <a:pt x="1153009" y="9170"/>
                    <a:pt x="1169331" y="25492"/>
                  </a:cubicBezTo>
                  <a:cubicBezTo>
                    <a:pt x="1185653" y="41814"/>
                    <a:pt x="1194822" y="63951"/>
                    <a:pt x="1194822" y="87034"/>
                  </a:cubicBezTo>
                  <a:lnTo>
                    <a:pt x="1194822" y="1027363"/>
                  </a:lnTo>
                  <a:cubicBezTo>
                    <a:pt x="1194822" y="1050445"/>
                    <a:pt x="1185653" y="1072583"/>
                    <a:pt x="1169331" y="1088905"/>
                  </a:cubicBezTo>
                  <a:cubicBezTo>
                    <a:pt x="1153009" y="1105227"/>
                    <a:pt x="1130871" y="1114397"/>
                    <a:pt x="1107788" y="1114397"/>
                  </a:cubicBezTo>
                  <a:lnTo>
                    <a:pt x="87034" y="1114397"/>
                  </a:lnTo>
                  <a:cubicBezTo>
                    <a:pt x="63951" y="1114397"/>
                    <a:pt x="41814" y="1105227"/>
                    <a:pt x="25492" y="1088905"/>
                  </a:cubicBezTo>
                  <a:cubicBezTo>
                    <a:pt x="9170" y="1072583"/>
                    <a:pt x="0" y="1050445"/>
                    <a:pt x="0" y="1027363"/>
                  </a:cubicBezTo>
                  <a:lnTo>
                    <a:pt x="0" y="87034"/>
                  </a:lnTo>
                  <a:cubicBezTo>
                    <a:pt x="0" y="63951"/>
                    <a:pt x="9170" y="41814"/>
                    <a:pt x="25492" y="25492"/>
                  </a:cubicBezTo>
                  <a:cubicBezTo>
                    <a:pt x="41814" y="9170"/>
                    <a:pt x="63951" y="0"/>
                    <a:pt x="8703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194822" cy="11524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875704" y="4734780"/>
            <a:ext cx="4536591" cy="4231225"/>
            <a:chOff x="0" y="0"/>
            <a:chExt cx="1194822" cy="111439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94822" cy="1114397"/>
            </a:xfrm>
            <a:custGeom>
              <a:avLst/>
              <a:gdLst/>
              <a:ahLst/>
              <a:cxnLst/>
              <a:rect r="r" b="b" t="t" l="l"/>
              <a:pathLst>
                <a:path h="1114397" w="1194822">
                  <a:moveTo>
                    <a:pt x="87034" y="0"/>
                  </a:moveTo>
                  <a:lnTo>
                    <a:pt x="1107788" y="0"/>
                  </a:lnTo>
                  <a:cubicBezTo>
                    <a:pt x="1130871" y="0"/>
                    <a:pt x="1153009" y="9170"/>
                    <a:pt x="1169331" y="25492"/>
                  </a:cubicBezTo>
                  <a:cubicBezTo>
                    <a:pt x="1185653" y="41814"/>
                    <a:pt x="1194822" y="63951"/>
                    <a:pt x="1194822" y="87034"/>
                  </a:cubicBezTo>
                  <a:lnTo>
                    <a:pt x="1194822" y="1027363"/>
                  </a:lnTo>
                  <a:cubicBezTo>
                    <a:pt x="1194822" y="1050445"/>
                    <a:pt x="1185653" y="1072583"/>
                    <a:pt x="1169331" y="1088905"/>
                  </a:cubicBezTo>
                  <a:cubicBezTo>
                    <a:pt x="1153009" y="1105227"/>
                    <a:pt x="1130871" y="1114397"/>
                    <a:pt x="1107788" y="1114397"/>
                  </a:cubicBezTo>
                  <a:lnTo>
                    <a:pt x="87034" y="1114397"/>
                  </a:lnTo>
                  <a:cubicBezTo>
                    <a:pt x="63951" y="1114397"/>
                    <a:pt x="41814" y="1105227"/>
                    <a:pt x="25492" y="1088905"/>
                  </a:cubicBezTo>
                  <a:cubicBezTo>
                    <a:pt x="9170" y="1072583"/>
                    <a:pt x="0" y="1050445"/>
                    <a:pt x="0" y="1027363"/>
                  </a:cubicBezTo>
                  <a:lnTo>
                    <a:pt x="0" y="87034"/>
                  </a:lnTo>
                  <a:cubicBezTo>
                    <a:pt x="0" y="63951"/>
                    <a:pt x="9170" y="41814"/>
                    <a:pt x="25492" y="25492"/>
                  </a:cubicBezTo>
                  <a:cubicBezTo>
                    <a:pt x="41814" y="9170"/>
                    <a:pt x="63951" y="0"/>
                    <a:pt x="8703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194822" cy="11524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824241" y="4734780"/>
            <a:ext cx="4536591" cy="4231225"/>
            <a:chOff x="0" y="0"/>
            <a:chExt cx="1194822" cy="111439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94822" cy="1114397"/>
            </a:xfrm>
            <a:custGeom>
              <a:avLst/>
              <a:gdLst/>
              <a:ahLst/>
              <a:cxnLst/>
              <a:rect r="r" b="b" t="t" l="l"/>
              <a:pathLst>
                <a:path h="1114397" w="1194822">
                  <a:moveTo>
                    <a:pt x="87034" y="0"/>
                  </a:moveTo>
                  <a:lnTo>
                    <a:pt x="1107788" y="0"/>
                  </a:lnTo>
                  <a:cubicBezTo>
                    <a:pt x="1130871" y="0"/>
                    <a:pt x="1153009" y="9170"/>
                    <a:pt x="1169331" y="25492"/>
                  </a:cubicBezTo>
                  <a:cubicBezTo>
                    <a:pt x="1185653" y="41814"/>
                    <a:pt x="1194822" y="63951"/>
                    <a:pt x="1194822" y="87034"/>
                  </a:cubicBezTo>
                  <a:lnTo>
                    <a:pt x="1194822" y="1027363"/>
                  </a:lnTo>
                  <a:cubicBezTo>
                    <a:pt x="1194822" y="1050445"/>
                    <a:pt x="1185653" y="1072583"/>
                    <a:pt x="1169331" y="1088905"/>
                  </a:cubicBezTo>
                  <a:cubicBezTo>
                    <a:pt x="1153009" y="1105227"/>
                    <a:pt x="1130871" y="1114397"/>
                    <a:pt x="1107788" y="1114397"/>
                  </a:cubicBezTo>
                  <a:lnTo>
                    <a:pt x="87034" y="1114397"/>
                  </a:lnTo>
                  <a:cubicBezTo>
                    <a:pt x="63951" y="1114397"/>
                    <a:pt x="41814" y="1105227"/>
                    <a:pt x="25492" y="1088905"/>
                  </a:cubicBezTo>
                  <a:cubicBezTo>
                    <a:pt x="9170" y="1072583"/>
                    <a:pt x="0" y="1050445"/>
                    <a:pt x="0" y="1027363"/>
                  </a:cubicBezTo>
                  <a:lnTo>
                    <a:pt x="0" y="87034"/>
                  </a:lnTo>
                  <a:cubicBezTo>
                    <a:pt x="0" y="63951"/>
                    <a:pt x="9170" y="41814"/>
                    <a:pt x="25492" y="25492"/>
                  </a:cubicBezTo>
                  <a:cubicBezTo>
                    <a:pt x="41814" y="9170"/>
                    <a:pt x="63951" y="0"/>
                    <a:pt x="8703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194822" cy="11524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640361" y="5589917"/>
            <a:ext cx="3007279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Name and describe the steps of the water cycle.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83402" y="5589917"/>
            <a:ext cx="3218271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Recognize the forces that drive the water cycle.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384926" y="5589917"/>
            <a:ext cx="3621074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Identify the phases of water found in the water cycle.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61225" y="2126838"/>
            <a:ext cx="8965551" cy="2398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51"/>
              </a:lnSpc>
            </a:pPr>
            <a:r>
              <a:rPr lang="en-US" sz="13965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CAN YOU...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31258" y="2939077"/>
            <a:ext cx="11625484" cy="1367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15"/>
              </a:lnSpc>
            </a:pPr>
            <a:r>
              <a:rPr lang="en-US" sz="8011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 you have any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02692" y="3944323"/>
            <a:ext cx="15082616" cy="3251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9"/>
              </a:lnSpc>
            </a:pPr>
            <a:r>
              <a:rPr lang="en-US" sz="18999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146722"/>
            <a:ext cx="16019207" cy="7933795"/>
            <a:chOff x="0" y="0"/>
            <a:chExt cx="4219051" cy="20895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089559"/>
            </a:xfrm>
            <a:custGeom>
              <a:avLst/>
              <a:gdLst/>
              <a:ahLst/>
              <a:cxnLst/>
              <a:rect r="r" b="b" t="t" l="l"/>
              <a:pathLst>
                <a:path h="2089559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064911"/>
                  </a:lnTo>
                  <a:cubicBezTo>
                    <a:pt x="4219051" y="2078524"/>
                    <a:pt x="4208016" y="2089559"/>
                    <a:pt x="4194403" y="2089559"/>
                  </a:cubicBezTo>
                  <a:lnTo>
                    <a:pt x="24648" y="2089559"/>
                  </a:lnTo>
                  <a:cubicBezTo>
                    <a:pt x="11035" y="2089559"/>
                    <a:pt x="0" y="2078524"/>
                    <a:pt x="0" y="2064911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1276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true" flipV="false" rot="0">
            <a:off x="8536271" y="5429128"/>
            <a:ext cx="2880337" cy="2983399"/>
          </a:xfrm>
          <a:custGeom>
            <a:avLst/>
            <a:gdLst/>
            <a:ahLst/>
            <a:cxnLst/>
            <a:rect r="r" b="b" t="t" l="l"/>
            <a:pathLst>
              <a:path h="2983399" w="2880337">
                <a:moveTo>
                  <a:pt x="2880336" y="0"/>
                </a:moveTo>
                <a:lnTo>
                  <a:pt x="0" y="0"/>
                </a:lnTo>
                <a:lnTo>
                  <a:pt x="0" y="2983400"/>
                </a:lnTo>
                <a:lnTo>
                  <a:pt x="2880336" y="2983400"/>
                </a:lnTo>
                <a:lnTo>
                  <a:pt x="288033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797967" y="1826729"/>
            <a:ext cx="6719058" cy="6633542"/>
          </a:xfrm>
          <a:custGeom>
            <a:avLst/>
            <a:gdLst/>
            <a:ahLst/>
            <a:cxnLst/>
            <a:rect r="r" b="b" t="t" l="l"/>
            <a:pathLst>
              <a:path h="6633542" w="6719058">
                <a:moveTo>
                  <a:pt x="0" y="0"/>
                </a:moveTo>
                <a:lnTo>
                  <a:pt x="6719058" y="0"/>
                </a:lnTo>
                <a:lnTo>
                  <a:pt x="6719058" y="6633542"/>
                </a:lnTo>
                <a:lnTo>
                  <a:pt x="0" y="663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11640" y="1829389"/>
            <a:ext cx="7611099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THE WATER CYCLE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11640" y="3148523"/>
            <a:ext cx="4780755" cy="478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Water is not created or destroyed - it is recycled! The water we drink today is the same water our great, great grandparents drank.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 is the same water that the dinosaurs drank!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817382" y="5079498"/>
            <a:ext cx="2692937" cy="2692937"/>
          </a:xfrm>
          <a:custGeom>
            <a:avLst/>
            <a:gdLst/>
            <a:ahLst/>
            <a:cxnLst/>
            <a:rect r="r" b="b" t="t" l="l"/>
            <a:pathLst>
              <a:path h="2692937" w="2692937">
                <a:moveTo>
                  <a:pt x="0" y="0"/>
                </a:moveTo>
                <a:lnTo>
                  <a:pt x="2692937" y="0"/>
                </a:lnTo>
                <a:lnTo>
                  <a:pt x="2692937" y="2692937"/>
                </a:lnTo>
                <a:lnTo>
                  <a:pt x="0" y="2692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32911" y="4349573"/>
            <a:ext cx="2387446" cy="3422862"/>
          </a:xfrm>
          <a:custGeom>
            <a:avLst/>
            <a:gdLst/>
            <a:ahLst/>
            <a:cxnLst/>
            <a:rect r="r" b="b" t="t" l="l"/>
            <a:pathLst>
              <a:path h="3422862" w="2387446">
                <a:moveTo>
                  <a:pt x="0" y="0"/>
                </a:moveTo>
                <a:lnTo>
                  <a:pt x="2387446" y="0"/>
                </a:lnTo>
                <a:lnTo>
                  <a:pt x="2387446" y="3422862"/>
                </a:lnTo>
                <a:lnTo>
                  <a:pt x="0" y="3422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73754" y="8025452"/>
            <a:ext cx="2980192" cy="477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6"/>
              </a:lnSpc>
            </a:pPr>
            <a:r>
              <a:rPr lang="en-US" sz="2818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solid water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636538" y="8025452"/>
            <a:ext cx="2980192" cy="477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6"/>
              </a:lnSpc>
            </a:pPr>
            <a:r>
              <a:rPr lang="en-US" sz="2818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liquid water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599321" y="8025452"/>
            <a:ext cx="2980192" cy="477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6"/>
              </a:lnSpc>
            </a:pPr>
            <a:r>
              <a:rPr lang="en-US" sz="2818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water vapor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00193" y="1552281"/>
            <a:ext cx="7426442" cy="1114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48"/>
              </a:lnSpc>
            </a:pPr>
            <a:r>
              <a:rPr lang="en-US" sz="646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PHASES OF WATER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00193" y="2727752"/>
            <a:ext cx="833614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Water on Earth can be either solid (snow and ice), liquid (water), or gas (water vapor).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960090" y="5338074"/>
            <a:ext cx="4258654" cy="2175785"/>
          </a:xfrm>
          <a:custGeom>
            <a:avLst/>
            <a:gdLst/>
            <a:ahLst/>
            <a:cxnLst/>
            <a:rect r="r" b="b" t="t" l="l"/>
            <a:pathLst>
              <a:path h="2175785" w="4258654">
                <a:moveTo>
                  <a:pt x="0" y="0"/>
                </a:moveTo>
                <a:lnTo>
                  <a:pt x="4258654" y="0"/>
                </a:lnTo>
                <a:lnTo>
                  <a:pt x="4258654" y="2175785"/>
                </a:lnTo>
                <a:lnTo>
                  <a:pt x="0" y="2175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484762" y="1379388"/>
            <a:ext cx="7605807" cy="7580375"/>
          </a:xfrm>
          <a:custGeom>
            <a:avLst/>
            <a:gdLst/>
            <a:ahLst/>
            <a:cxnLst/>
            <a:rect r="r" b="b" t="t" l="l"/>
            <a:pathLst>
              <a:path h="7580375" w="7605807">
                <a:moveTo>
                  <a:pt x="0" y="0"/>
                </a:moveTo>
                <a:lnTo>
                  <a:pt x="7605807" y="0"/>
                </a:lnTo>
                <a:lnTo>
                  <a:pt x="7605807" y="7580375"/>
                </a:lnTo>
                <a:lnTo>
                  <a:pt x="0" y="7580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 l="-4387" t="0" r="-438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895680" y="1596490"/>
            <a:ext cx="4484397" cy="2584134"/>
          </a:xfrm>
          <a:custGeom>
            <a:avLst/>
            <a:gdLst/>
            <a:ahLst/>
            <a:cxnLst/>
            <a:rect r="r" b="b" t="t" l="l"/>
            <a:pathLst>
              <a:path h="2584134" w="4484397">
                <a:moveTo>
                  <a:pt x="0" y="0"/>
                </a:moveTo>
                <a:lnTo>
                  <a:pt x="4484398" y="0"/>
                </a:lnTo>
                <a:lnTo>
                  <a:pt x="4484398" y="2584134"/>
                </a:lnTo>
                <a:lnTo>
                  <a:pt x="0" y="2584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929575" y="1331763"/>
            <a:ext cx="3012223" cy="481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solid water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60276" y="6646771"/>
            <a:ext cx="3012223" cy="481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liquid water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048053" y="1548865"/>
            <a:ext cx="3012223" cy="481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water vapor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08152" y="1978381"/>
            <a:ext cx="5030194" cy="2010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8105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PHASES OF WATER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08152" y="4319388"/>
            <a:ext cx="5490532" cy="424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Liquid water is found in rivers, lakes, oceans and groundwater.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Snow is solid water.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Water vapor fills our atmosphere.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true" rot="10421154">
            <a:off x="10965680" y="7549293"/>
            <a:ext cx="2031132" cy="1071422"/>
          </a:xfrm>
          <a:custGeom>
            <a:avLst/>
            <a:gdLst/>
            <a:ahLst/>
            <a:cxnLst/>
            <a:rect r="r" b="b" t="t" l="l"/>
            <a:pathLst>
              <a:path h="1071422" w="2031132">
                <a:moveTo>
                  <a:pt x="0" y="1071423"/>
                </a:moveTo>
                <a:lnTo>
                  <a:pt x="2031132" y="1071423"/>
                </a:lnTo>
                <a:lnTo>
                  <a:pt x="2031132" y="0"/>
                </a:lnTo>
                <a:lnTo>
                  <a:pt x="0" y="0"/>
                </a:lnTo>
                <a:lnTo>
                  <a:pt x="0" y="1071423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2960345">
            <a:off x="9669052" y="3210789"/>
            <a:ext cx="2031132" cy="1071422"/>
          </a:xfrm>
          <a:custGeom>
            <a:avLst/>
            <a:gdLst/>
            <a:ahLst/>
            <a:cxnLst/>
            <a:rect r="r" b="b" t="t" l="l"/>
            <a:pathLst>
              <a:path h="1071422" w="2031132">
                <a:moveTo>
                  <a:pt x="0" y="1071422"/>
                </a:moveTo>
                <a:lnTo>
                  <a:pt x="2031132" y="1071422"/>
                </a:lnTo>
                <a:lnTo>
                  <a:pt x="2031132" y="0"/>
                </a:lnTo>
                <a:lnTo>
                  <a:pt x="0" y="0"/>
                </a:lnTo>
                <a:lnTo>
                  <a:pt x="0" y="1071422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3975867">
            <a:off x="14089361" y="4641675"/>
            <a:ext cx="2031132" cy="1071422"/>
          </a:xfrm>
          <a:custGeom>
            <a:avLst/>
            <a:gdLst/>
            <a:ahLst/>
            <a:cxnLst/>
            <a:rect r="r" b="b" t="t" l="l"/>
            <a:pathLst>
              <a:path h="1071422" w="2031132">
                <a:moveTo>
                  <a:pt x="0" y="1071422"/>
                </a:moveTo>
                <a:lnTo>
                  <a:pt x="2031132" y="1071422"/>
                </a:lnTo>
                <a:lnTo>
                  <a:pt x="2031132" y="0"/>
                </a:lnTo>
                <a:lnTo>
                  <a:pt x="0" y="0"/>
                </a:lnTo>
                <a:lnTo>
                  <a:pt x="0" y="1071422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57022" y="5004849"/>
            <a:ext cx="4116065" cy="2035581"/>
          </a:xfrm>
          <a:custGeom>
            <a:avLst/>
            <a:gdLst/>
            <a:ahLst/>
            <a:cxnLst/>
            <a:rect r="r" b="b" t="t" l="l"/>
            <a:pathLst>
              <a:path h="2035581" w="4116065">
                <a:moveTo>
                  <a:pt x="0" y="0"/>
                </a:moveTo>
                <a:lnTo>
                  <a:pt x="4116065" y="0"/>
                </a:lnTo>
                <a:lnTo>
                  <a:pt x="4116065" y="2035581"/>
                </a:lnTo>
                <a:lnTo>
                  <a:pt x="0" y="2035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195783" y="2578172"/>
            <a:ext cx="2986910" cy="1526040"/>
          </a:xfrm>
          <a:custGeom>
            <a:avLst/>
            <a:gdLst/>
            <a:ahLst/>
            <a:cxnLst/>
            <a:rect r="r" b="b" t="t" l="l"/>
            <a:pathLst>
              <a:path h="1526040" w="2986910">
                <a:moveTo>
                  <a:pt x="0" y="0"/>
                </a:moveTo>
                <a:lnTo>
                  <a:pt x="2986911" y="0"/>
                </a:lnTo>
                <a:lnTo>
                  <a:pt x="2986911" y="1526040"/>
                </a:lnTo>
                <a:lnTo>
                  <a:pt x="0" y="15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71295" y="6869995"/>
            <a:ext cx="867263" cy="1362497"/>
          </a:xfrm>
          <a:custGeom>
            <a:avLst/>
            <a:gdLst/>
            <a:ahLst/>
            <a:cxnLst/>
            <a:rect r="r" b="b" t="t" l="l"/>
            <a:pathLst>
              <a:path h="1362497" w="867263">
                <a:moveTo>
                  <a:pt x="0" y="0"/>
                </a:moveTo>
                <a:lnTo>
                  <a:pt x="867263" y="0"/>
                </a:lnTo>
                <a:lnTo>
                  <a:pt x="867263" y="1362497"/>
                </a:lnTo>
                <a:lnTo>
                  <a:pt x="0" y="1362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930415" y="6322681"/>
            <a:ext cx="1517647" cy="1517647"/>
          </a:xfrm>
          <a:custGeom>
            <a:avLst/>
            <a:gdLst/>
            <a:ahLst/>
            <a:cxnLst/>
            <a:rect r="r" b="b" t="t" l="l"/>
            <a:pathLst>
              <a:path h="1517647" w="1517647">
                <a:moveTo>
                  <a:pt x="0" y="0"/>
                </a:moveTo>
                <a:lnTo>
                  <a:pt x="1517647" y="0"/>
                </a:lnTo>
                <a:lnTo>
                  <a:pt x="1517647" y="1517647"/>
                </a:lnTo>
                <a:lnTo>
                  <a:pt x="0" y="151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203590" y="1798145"/>
            <a:ext cx="7611099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THE WATER CYCLE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03590" y="3285062"/>
            <a:ext cx="4457960" cy="318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Water changes phases as it goes through the water cycle - sometimes it is liquid, sometimes solid, and sometimes a gas.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3864981" y="5889226"/>
            <a:ext cx="1777522" cy="2548418"/>
          </a:xfrm>
          <a:custGeom>
            <a:avLst/>
            <a:gdLst/>
            <a:ahLst/>
            <a:cxnLst/>
            <a:rect r="r" b="b" t="t" l="l"/>
            <a:pathLst>
              <a:path h="2548418" w="1777522">
                <a:moveTo>
                  <a:pt x="0" y="0"/>
                </a:moveTo>
                <a:lnTo>
                  <a:pt x="1777522" y="0"/>
                </a:lnTo>
                <a:lnTo>
                  <a:pt x="1777522" y="2548418"/>
                </a:lnTo>
                <a:lnTo>
                  <a:pt x="0" y="2548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69323" y="6391473"/>
            <a:ext cx="4116065" cy="2035581"/>
          </a:xfrm>
          <a:custGeom>
            <a:avLst/>
            <a:gdLst/>
            <a:ahLst/>
            <a:cxnLst/>
            <a:rect r="r" b="b" t="t" l="l"/>
            <a:pathLst>
              <a:path h="2035581" w="4116065">
                <a:moveTo>
                  <a:pt x="0" y="0"/>
                </a:moveTo>
                <a:lnTo>
                  <a:pt x="4116065" y="0"/>
                </a:lnTo>
                <a:lnTo>
                  <a:pt x="4116065" y="2035581"/>
                </a:lnTo>
                <a:lnTo>
                  <a:pt x="0" y="2035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44522" y="1293955"/>
            <a:ext cx="3018440" cy="3018440"/>
          </a:xfrm>
          <a:custGeom>
            <a:avLst/>
            <a:gdLst/>
            <a:ahLst/>
            <a:cxnLst/>
            <a:rect r="r" b="b" t="t" l="l"/>
            <a:pathLst>
              <a:path h="3018440" w="3018440">
                <a:moveTo>
                  <a:pt x="0" y="0"/>
                </a:moveTo>
                <a:lnTo>
                  <a:pt x="3018440" y="0"/>
                </a:lnTo>
                <a:lnTo>
                  <a:pt x="3018440" y="3018440"/>
                </a:lnTo>
                <a:lnTo>
                  <a:pt x="0" y="301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9534739" y="4679350"/>
            <a:ext cx="2185231" cy="1239014"/>
          </a:xfrm>
          <a:custGeom>
            <a:avLst/>
            <a:gdLst/>
            <a:ahLst/>
            <a:cxnLst/>
            <a:rect r="r" b="b" t="t" l="l"/>
            <a:pathLst>
              <a:path h="1239014" w="2185231">
                <a:moveTo>
                  <a:pt x="0" y="0"/>
                </a:moveTo>
                <a:lnTo>
                  <a:pt x="2185232" y="0"/>
                </a:lnTo>
                <a:lnTo>
                  <a:pt x="2185232" y="1239014"/>
                </a:lnTo>
                <a:lnTo>
                  <a:pt x="0" y="12390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223627" y="1789316"/>
            <a:ext cx="6064802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LIQUID TO GAS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23627" y="3342909"/>
            <a:ext cx="5253828" cy="531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Let’s start with liquid water - water in your glass, and water in a lake or ocean! 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When water gets warm, water molecules begin moving faster. Some move so fast that they break away and float up into the air. This is called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evaporation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22768" y="3038441"/>
            <a:ext cx="3182857" cy="64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86"/>
              </a:lnSpc>
            </a:pPr>
            <a:r>
              <a:rPr lang="en-US" sz="3776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EVAPORATION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5400000">
            <a:off x="13661127" y="4936165"/>
            <a:ext cx="2185231" cy="1239014"/>
          </a:xfrm>
          <a:custGeom>
            <a:avLst/>
            <a:gdLst/>
            <a:ahLst/>
            <a:cxnLst/>
            <a:rect r="r" b="b" t="t" l="l"/>
            <a:pathLst>
              <a:path h="1239014" w="2185231">
                <a:moveTo>
                  <a:pt x="0" y="0"/>
                </a:moveTo>
                <a:lnTo>
                  <a:pt x="2185231" y="0"/>
                </a:lnTo>
                <a:lnTo>
                  <a:pt x="2185231" y="1239014"/>
                </a:lnTo>
                <a:lnTo>
                  <a:pt x="0" y="12390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3864981" y="5889226"/>
            <a:ext cx="1777522" cy="2548418"/>
          </a:xfrm>
          <a:custGeom>
            <a:avLst/>
            <a:gdLst/>
            <a:ahLst/>
            <a:cxnLst/>
            <a:rect r="r" b="b" t="t" l="l"/>
            <a:pathLst>
              <a:path h="2548418" w="1777522">
                <a:moveTo>
                  <a:pt x="0" y="0"/>
                </a:moveTo>
                <a:lnTo>
                  <a:pt x="1777522" y="0"/>
                </a:lnTo>
                <a:lnTo>
                  <a:pt x="1777522" y="2548418"/>
                </a:lnTo>
                <a:lnTo>
                  <a:pt x="0" y="2548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69323" y="6391473"/>
            <a:ext cx="4116065" cy="2035581"/>
          </a:xfrm>
          <a:custGeom>
            <a:avLst/>
            <a:gdLst/>
            <a:ahLst/>
            <a:cxnLst/>
            <a:rect r="r" b="b" t="t" l="l"/>
            <a:pathLst>
              <a:path h="2035581" w="4116065">
                <a:moveTo>
                  <a:pt x="0" y="0"/>
                </a:moveTo>
                <a:lnTo>
                  <a:pt x="4116065" y="0"/>
                </a:lnTo>
                <a:lnTo>
                  <a:pt x="4116065" y="2035581"/>
                </a:lnTo>
                <a:lnTo>
                  <a:pt x="0" y="2035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44522" y="1293955"/>
            <a:ext cx="3018440" cy="3018440"/>
          </a:xfrm>
          <a:custGeom>
            <a:avLst/>
            <a:gdLst/>
            <a:ahLst/>
            <a:cxnLst/>
            <a:rect r="r" b="b" t="t" l="l"/>
            <a:pathLst>
              <a:path h="3018440" w="3018440">
                <a:moveTo>
                  <a:pt x="0" y="0"/>
                </a:moveTo>
                <a:lnTo>
                  <a:pt x="3018440" y="0"/>
                </a:lnTo>
                <a:lnTo>
                  <a:pt x="3018440" y="3018440"/>
                </a:lnTo>
                <a:lnTo>
                  <a:pt x="0" y="301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9534739" y="4679350"/>
            <a:ext cx="2185231" cy="1239014"/>
          </a:xfrm>
          <a:custGeom>
            <a:avLst/>
            <a:gdLst/>
            <a:ahLst/>
            <a:cxnLst/>
            <a:rect r="r" b="b" t="t" l="l"/>
            <a:pathLst>
              <a:path h="1239014" w="2185231">
                <a:moveTo>
                  <a:pt x="0" y="0"/>
                </a:moveTo>
                <a:lnTo>
                  <a:pt x="2185232" y="0"/>
                </a:lnTo>
                <a:lnTo>
                  <a:pt x="2185232" y="1239014"/>
                </a:lnTo>
                <a:lnTo>
                  <a:pt x="0" y="12390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223627" y="1789316"/>
            <a:ext cx="6064802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LIQUID TO GAS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23627" y="3342909"/>
            <a:ext cx="5253828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powers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the evaporation of water?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22768" y="3038441"/>
            <a:ext cx="3182857" cy="64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86"/>
              </a:lnSpc>
            </a:pPr>
            <a:r>
              <a:rPr lang="en-US" sz="3776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EVAPORATION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5400000">
            <a:off x="13661127" y="4936165"/>
            <a:ext cx="2185231" cy="1239014"/>
          </a:xfrm>
          <a:custGeom>
            <a:avLst/>
            <a:gdLst/>
            <a:ahLst/>
            <a:cxnLst/>
            <a:rect r="r" b="b" t="t" l="l"/>
            <a:pathLst>
              <a:path h="1239014" w="2185231">
                <a:moveTo>
                  <a:pt x="0" y="0"/>
                </a:moveTo>
                <a:lnTo>
                  <a:pt x="2185231" y="0"/>
                </a:lnTo>
                <a:lnTo>
                  <a:pt x="2185231" y="1239014"/>
                </a:lnTo>
                <a:lnTo>
                  <a:pt x="0" y="12390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0093" y="1028700"/>
            <a:ext cx="16019207" cy="8229600"/>
            <a:chOff x="0" y="0"/>
            <a:chExt cx="421905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1905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19051">
                  <a:moveTo>
                    <a:pt x="24648" y="0"/>
                  </a:moveTo>
                  <a:lnTo>
                    <a:pt x="4194403" y="0"/>
                  </a:lnTo>
                  <a:cubicBezTo>
                    <a:pt x="4200940" y="0"/>
                    <a:pt x="4207209" y="2597"/>
                    <a:pt x="4211831" y="7219"/>
                  </a:cubicBezTo>
                  <a:cubicBezTo>
                    <a:pt x="4216454" y="11842"/>
                    <a:pt x="4219051" y="18111"/>
                    <a:pt x="4219051" y="24648"/>
                  </a:cubicBezTo>
                  <a:lnTo>
                    <a:pt x="4219051" y="2142819"/>
                  </a:lnTo>
                  <a:cubicBezTo>
                    <a:pt x="4219051" y="2156432"/>
                    <a:pt x="4208016" y="2167467"/>
                    <a:pt x="4194403" y="2167467"/>
                  </a:cubicBezTo>
                  <a:lnTo>
                    <a:pt x="24648" y="2167467"/>
                  </a:lnTo>
                  <a:cubicBezTo>
                    <a:pt x="18111" y="2167467"/>
                    <a:pt x="11842" y="2164870"/>
                    <a:pt x="7219" y="2160248"/>
                  </a:cubicBezTo>
                  <a:cubicBezTo>
                    <a:pt x="2597" y="2155625"/>
                    <a:pt x="0" y="2149356"/>
                    <a:pt x="0" y="2142819"/>
                  </a:cubicBezTo>
                  <a:lnTo>
                    <a:pt x="0" y="24648"/>
                  </a:lnTo>
                  <a:cubicBezTo>
                    <a:pt x="0" y="11035"/>
                    <a:pt x="11035" y="0"/>
                    <a:pt x="24648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82CFFD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19051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337298" y="2859804"/>
            <a:ext cx="7932134" cy="4570892"/>
          </a:xfrm>
          <a:custGeom>
            <a:avLst/>
            <a:gdLst/>
            <a:ahLst/>
            <a:cxnLst/>
            <a:rect r="r" b="b" t="t" l="l"/>
            <a:pathLst>
              <a:path h="4570892" w="7932134">
                <a:moveTo>
                  <a:pt x="0" y="0"/>
                </a:moveTo>
                <a:lnTo>
                  <a:pt x="7932135" y="0"/>
                </a:lnTo>
                <a:lnTo>
                  <a:pt x="7932135" y="4570893"/>
                </a:lnTo>
                <a:lnTo>
                  <a:pt x="0" y="4570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187300" y="6728118"/>
            <a:ext cx="4116065" cy="2035581"/>
          </a:xfrm>
          <a:custGeom>
            <a:avLst/>
            <a:gdLst/>
            <a:ahLst/>
            <a:cxnLst/>
            <a:rect r="r" b="b" t="t" l="l"/>
            <a:pathLst>
              <a:path h="2035581" w="4116065">
                <a:moveTo>
                  <a:pt x="0" y="0"/>
                </a:moveTo>
                <a:lnTo>
                  <a:pt x="4116065" y="0"/>
                </a:lnTo>
                <a:lnTo>
                  <a:pt x="4116065" y="2035582"/>
                </a:lnTo>
                <a:lnTo>
                  <a:pt x="0" y="2035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293840" y="6728118"/>
            <a:ext cx="4116065" cy="2035581"/>
          </a:xfrm>
          <a:custGeom>
            <a:avLst/>
            <a:gdLst/>
            <a:ahLst/>
            <a:cxnLst/>
            <a:rect r="r" b="b" t="t" l="l"/>
            <a:pathLst>
              <a:path h="2035581" w="4116065">
                <a:moveTo>
                  <a:pt x="4116065" y="0"/>
                </a:moveTo>
                <a:lnTo>
                  <a:pt x="0" y="0"/>
                </a:lnTo>
                <a:lnTo>
                  <a:pt x="0" y="2035582"/>
                </a:lnTo>
                <a:lnTo>
                  <a:pt x="4116065" y="2035582"/>
                </a:lnTo>
                <a:lnTo>
                  <a:pt x="41160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548420" y="2498187"/>
            <a:ext cx="3182857" cy="64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86"/>
              </a:lnSpc>
            </a:pPr>
            <a:r>
              <a:rPr lang="en-US" sz="3776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EVAPORATION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186824" y="1810557"/>
            <a:ext cx="5009877" cy="113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3"/>
              </a:lnSpc>
            </a:pPr>
            <a:r>
              <a:rPr lang="en-US" sz="6623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THE SUN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86824" y="3262763"/>
            <a:ext cx="5009877" cy="478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</a:t>
            </a:r>
            <a:r>
              <a:rPr lang="en-US" sz="3000" b="true">
                <a:solidFill>
                  <a:srgbClr val="ED5F1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sun’s thermal energy</a:t>
            </a: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powers the phase change of water from liquid to gas.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power can move water from the lowest points on Earth (sea level) to the highest - the tops of mountains!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5400000">
            <a:off x="9534739" y="4679350"/>
            <a:ext cx="2185231" cy="1239014"/>
          </a:xfrm>
          <a:custGeom>
            <a:avLst/>
            <a:gdLst/>
            <a:ahLst/>
            <a:cxnLst/>
            <a:rect r="r" b="b" t="t" l="l"/>
            <a:pathLst>
              <a:path h="1239014" w="2185231">
                <a:moveTo>
                  <a:pt x="0" y="0"/>
                </a:moveTo>
                <a:lnTo>
                  <a:pt x="2185232" y="0"/>
                </a:lnTo>
                <a:lnTo>
                  <a:pt x="2185232" y="1239014"/>
                </a:lnTo>
                <a:lnTo>
                  <a:pt x="0" y="1239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244522" y="1293955"/>
            <a:ext cx="3018440" cy="3018440"/>
          </a:xfrm>
          <a:custGeom>
            <a:avLst/>
            <a:gdLst/>
            <a:ahLst/>
            <a:cxnLst/>
            <a:rect r="r" b="b" t="t" l="l"/>
            <a:pathLst>
              <a:path h="3018440" w="3018440">
                <a:moveTo>
                  <a:pt x="0" y="0"/>
                </a:moveTo>
                <a:lnTo>
                  <a:pt x="3018440" y="0"/>
                </a:lnTo>
                <a:lnTo>
                  <a:pt x="3018440" y="3018440"/>
                </a:lnTo>
                <a:lnTo>
                  <a:pt x="0" y="3018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DAG6YtrGjNg</dc:identifier>
  <dcterms:modified xsi:type="dcterms:W3CDTF">2011-08-01T06:04:30Z</dcterms:modified>
  <cp:revision>1</cp:revision>
  <dc:title>Learn about the Water Cycle! Presentation</dc:title>
</cp:coreProperties>
</file>